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Alata" charset="1" panose="00000500000000000000"/>
      <p:regular r:id="rId22"/>
    </p:embeddedFont>
    <p:embeddedFont>
      <p:font typeface="Glacial Indifference Bold" charset="1" panose="00000800000000000000"/>
      <p:regular r:id="rId23"/>
    </p:embeddedFont>
    <p:embeddedFont>
      <p:font typeface="Glacial Indifference" charset="1" panose="00000000000000000000"/>
      <p:regular r:id="rId24"/>
    </p:embeddedFont>
    <p:embeddedFont>
      <p:font typeface="Glacial Indifference Italics" charset="1" panose="00000000000000000000"/>
      <p:regular r:id="rId25"/>
    </p:embeddedFont>
    <p:embeddedFont>
      <p:font typeface="Open Sans" charset="1" panose="020B0606030504020204"/>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pn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14" Target="../media/image27.png" Type="http://schemas.openxmlformats.org/officeDocument/2006/relationships/image"/><Relationship Id="rId15" Target="../media/image28.png" Type="http://schemas.openxmlformats.org/officeDocument/2006/relationships/image"/><Relationship Id="rId16" Target="https://www.google.com/imgres?q=identit%C3%A9%20visuelle%20bolt%20logo&amp;imgurl=https%3A%2F%2Fupload.wikimedia.org%2Fwikipedia%2Fcommons%2F1%2F17%2FBolt_logo.png&amp;imgrefurl=https%3A%2F%2Ffr.wikipedia.org%2Fwiki%2FFichier%3ABolt_logo.png&amp;docid=yg_SaBPqMXE7_M&amp;tbnid=xTmnZRtZTt422M&amp;vet=12ahUKEwiK4OuOzPCLAxVcaqQEHdVQCkQQM3oECB0QAA..i&amp;w=1447&amp;h=849&amp;hcb=2&amp;ved=2ahUKEwiK4OuOzPCLAxVcaqQEHdVQCkQQM3oECB0QAA" TargetMode="External" Type="http://schemas.openxmlformats.org/officeDocument/2006/relationships/hyperlink"/><Relationship Id="rId17" Target="../media/image29.png" Type="http://schemas.openxmlformats.org/officeDocument/2006/relationships/image"/><Relationship Id="rId18" Target="../media/image30.png" Type="http://schemas.openxmlformats.org/officeDocument/2006/relationships/image"/><Relationship Id="rId19" Target="../media/image6.png" Type="http://schemas.openxmlformats.org/officeDocument/2006/relationships/image"/><Relationship Id="rId2" Target="../media/image2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jpe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3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44.jpeg" Type="http://schemas.openxmlformats.org/officeDocument/2006/relationships/image"/><Relationship Id="rId5"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jpeg" Type="http://schemas.openxmlformats.org/officeDocument/2006/relationships/image"/><Relationship Id="rId5"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jpeg" Type="http://schemas.openxmlformats.org/officeDocument/2006/relationships/image"/><Relationship Id="rId7"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jpeg" Type="http://schemas.openxmlformats.org/officeDocument/2006/relationships/image"/><Relationship Id="rId7" Target="../media/image6.png" Type="http://schemas.openxmlformats.org/officeDocument/2006/relationships/image"/><Relationship Id="rId8" Target="../media/image1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png" Type="http://schemas.openxmlformats.org/officeDocument/2006/relationships/image"/><Relationship Id="rId12" Target="../media/image28.png" Type="http://schemas.openxmlformats.org/officeDocument/2006/relationships/image"/><Relationship Id="rId13" Target="https://www.google.com/imgres?q=identit%C3%A9%20visuelle%20bolt%20logo&amp;imgurl=https%3A%2F%2Fupload.wikimedia.org%2Fwikipedia%2Fcommons%2F1%2F17%2FBolt_logo.png&amp;imgrefurl=https%3A%2F%2Ffr.wikipedia.org%2Fwiki%2FFichier%3ABolt_logo.png&amp;docid=yg_SaBPqMXE7_M&amp;tbnid=xTmnZRtZTt422M&amp;vet=12ahUKEwiK4OuOzPCLAxVcaqQEHdVQCkQQM3oECB0QAA..i&amp;w=1447&amp;h=849&amp;hcb=2&amp;ved=2ahUKEwiK4OuOzPCLAxVcaqQEHdVQCkQQM3oECB0QAA" TargetMode="External" Type="http://schemas.openxmlformats.org/officeDocument/2006/relationships/hyperlink"/><Relationship Id="rId14" Target="../media/image29.png" Type="http://schemas.openxmlformats.org/officeDocument/2006/relationships/image"/><Relationship Id="rId15" Target="../media/image30.png" Type="http://schemas.openxmlformats.org/officeDocument/2006/relationships/image"/><Relationship Id="rId16" Target="../media/image31.png" Type="http://schemas.openxmlformats.org/officeDocument/2006/relationships/image"/><Relationship Id="rId17" Target="../media/image32.svg" Type="http://schemas.openxmlformats.org/officeDocument/2006/relationships/image"/><Relationship Id="rId18" Target="../media/image6.png" Type="http://schemas.openxmlformats.org/officeDocument/2006/relationships/image"/><Relationship Id="rId2" Target="../media/image2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jpe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3122371">
            <a:off x="6766968" y="-5647191"/>
            <a:ext cx="11102518" cy="10977615"/>
          </a:xfrm>
          <a:custGeom>
            <a:avLst/>
            <a:gdLst/>
            <a:ahLst/>
            <a:cxnLst/>
            <a:rect r="r" b="b" t="t" l="l"/>
            <a:pathLst>
              <a:path h="10977615" w="11102518">
                <a:moveTo>
                  <a:pt x="0" y="0"/>
                </a:moveTo>
                <a:lnTo>
                  <a:pt x="11102519" y="0"/>
                </a:lnTo>
                <a:lnTo>
                  <a:pt x="11102519" y="10977615"/>
                </a:lnTo>
                <a:lnTo>
                  <a:pt x="0" y="10977615"/>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1454448" y="268662"/>
            <a:ext cx="6851663" cy="10287000"/>
          </a:xfrm>
          <a:custGeom>
            <a:avLst/>
            <a:gdLst/>
            <a:ahLst/>
            <a:cxnLst/>
            <a:rect r="r" b="b" t="t" l="l"/>
            <a:pathLst>
              <a:path h="10287000" w="6851663">
                <a:moveTo>
                  <a:pt x="0" y="0"/>
                </a:moveTo>
                <a:lnTo>
                  <a:pt x="6851663" y="0"/>
                </a:lnTo>
                <a:lnTo>
                  <a:pt x="6851663" y="10287000"/>
                </a:lnTo>
                <a:lnTo>
                  <a:pt x="0" y="10287000"/>
                </a:lnTo>
                <a:lnTo>
                  <a:pt x="0" y="0"/>
                </a:lnTo>
                <a:close/>
              </a:path>
            </a:pathLst>
          </a:custGeom>
          <a:blipFill>
            <a:blip r:embed="rId4"/>
            <a:stretch>
              <a:fillRect l="-14" t="0" r="-14" b="0"/>
            </a:stretch>
          </a:blipFill>
        </p:spPr>
      </p:sp>
      <p:sp>
        <p:nvSpPr>
          <p:cNvPr name="Freeform 4" id="4"/>
          <p:cNvSpPr/>
          <p:nvPr/>
        </p:nvSpPr>
        <p:spPr>
          <a:xfrm flipH="false" flipV="false" rot="0">
            <a:off x="12685" y="-573196"/>
            <a:ext cx="18293427" cy="11433392"/>
          </a:xfrm>
          <a:custGeom>
            <a:avLst/>
            <a:gdLst/>
            <a:ahLst/>
            <a:cxnLst/>
            <a:rect r="r" b="b" t="t" l="l"/>
            <a:pathLst>
              <a:path h="11433392" w="18293427">
                <a:moveTo>
                  <a:pt x="0" y="0"/>
                </a:moveTo>
                <a:lnTo>
                  <a:pt x="18293426" y="0"/>
                </a:lnTo>
                <a:lnTo>
                  <a:pt x="18293426" y="11433392"/>
                </a:lnTo>
                <a:lnTo>
                  <a:pt x="0" y="11433392"/>
                </a:lnTo>
                <a:lnTo>
                  <a:pt x="0" y="0"/>
                </a:lnTo>
                <a:close/>
              </a:path>
            </a:pathLst>
          </a:custGeom>
          <a:blipFill>
            <a:blip r:embed="rId5"/>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233288" y="8235759"/>
            <a:ext cx="11699325" cy="1310604"/>
          </a:xfrm>
          <a:custGeom>
            <a:avLst/>
            <a:gdLst/>
            <a:ahLst/>
            <a:cxnLst/>
            <a:rect r="r" b="b" t="t" l="l"/>
            <a:pathLst>
              <a:path h="1310604" w="11699325">
                <a:moveTo>
                  <a:pt x="0" y="0"/>
                </a:moveTo>
                <a:lnTo>
                  <a:pt x="11699325" y="0"/>
                </a:lnTo>
                <a:lnTo>
                  <a:pt x="11699325" y="1310604"/>
                </a:lnTo>
                <a:lnTo>
                  <a:pt x="0" y="1310604"/>
                </a:lnTo>
                <a:lnTo>
                  <a:pt x="0" y="0"/>
                </a:lnTo>
                <a:close/>
              </a:path>
            </a:pathLst>
          </a:custGeom>
          <a:blipFill>
            <a:blip r:embed="rId2"/>
            <a:stretch>
              <a:fillRect l="0" t="-76301" r="0" b="0"/>
            </a:stretch>
          </a:blipFill>
        </p:spPr>
      </p:sp>
      <p:sp>
        <p:nvSpPr>
          <p:cNvPr name="Freeform 3" id="3"/>
          <p:cNvSpPr/>
          <p:nvPr/>
        </p:nvSpPr>
        <p:spPr>
          <a:xfrm flipH="false" flipV="false" rot="7583472">
            <a:off x="12305534" y="5954564"/>
            <a:ext cx="11240180" cy="5872994"/>
          </a:xfrm>
          <a:custGeom>
            <a:avLst/>
            <a:gdLst/>
            <a:ahLst/>
            <a:cxnLst/>
            <a:rect r="r" b="b" t="t" l="l"/>
            <a:pathLst>
              <a:path h="5872994" w="11240180">
                <a:moveTo>
                  <a:pt x="0" y="0"/>
                </a:moveTo>
                <a:lnTo>
                  <a:pt x="11240180" y="0"/>
                </a:lnTo>
                <a:lnTo>
                  <a:pt x="11240180" y="5872994"/>
                </a:lnTo>
                <a:lnTo>
                  <a:pt x="0" y="5872994"/>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7583472">
            <a:off x="-4825127" y="5217965"/>
            <a:ext cx="8002796" cy="4181461"/>
          </a:xfrm>
          <a:custGeom>
            <a:avLst/>
            <a:gdLst/>
            <a:ahLst/>
            <a:cxnLst/>
            <a:rect r="r" b="b" t="t" l="l"/>
            <a:pathLst>
              <a:path h="4181461" w="8002796">
                <a:moveTo>
                  <a:pt x="0" y="0"/>
                </a:moveTo>
                <a:lnTo>
                  <a:pt x="8002796" y="0"/>
                </a:lnTo>
                <a:lnTo>
                  <a:pt x="8002796" y="4181461"/>
                </a:lnTo>
                <a:lnTo>
                  <a:pt x="0" y="4181461"/>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0" y="0"/>
            <a:ext cx="18427722" cy="6266297"/>
          </a:xfrm>
          <a:custGeom>
            <a:avLst/>
            <a:gdLst/>
            <a:ahLst/>
            <a:cxnLst/>
            <a:rect r="r" b="b" t="t" l="l"/>
            <a:pathLst>
              <a:path h="6266297" w="18427722">
                <a:moveTo>
                  <a:pt x="0" y="0"/>
                </a:moveTo>
                <a:lnTo>
                  <a:pt x="18427722" y="0"/>
                </a:lnTo>
                <a:lnTo>
                  <a:pt x="18427722" y="6266297"/>
                </a:lnTo>
                <a:lnTo>
                  <a:pt x="0" y="6266297"/>
                </a:lnTo>
                <a:lnTo>
                  <a:pt x="0" y="0"/>
                </a:lnTo>
                <a:close/>
              </a:path>
            </a:pathLst>
          </a:custGeom>
          <a:blipFill>
            <a:blip r:embed="rId5"/>
            <a:stretch>
              <a:fillRect l="0" t="-38269" r="0" b="-57658"/>
            </a:stretch>
          </a:blipFill>
        </p:spPr>
      </p:sp>
      <p:sp>
        <p:nvSpPr>
          <p:cNvPr name="Freeform 6" id="6"/>
          <p:cNvSpPr/>
          <p:nvPr/>
        </p:nvSpPr>
        <p:spPr>
          <a:xfrm flipH="false" flipV="false" rot="0">
            <a:off x="2286911" y="1747346"/>
            <a:ext cx="13106467" cy="7368550"/>
          </a:xfrm>
          <a:custGeom>
            <a:avLst/>
            <a:gdLst/>
            <a:ahLst/>
            <a:cxnLst/>
            <a:rect r="r" b="b" t="t" l="l"/>
            <a:pathLst>
              <a:path h="7368550" w="13106467">
                <a:moveTo>
                  <a:pt x="0" y="0"/>
                </a:moveTo>
                <a:lnTo>
                  <a:pt x="13106467" y="0"/>
                </a:lnTo>
                <a:lnTo>
                  <a:pt x="13106467" y="7368550"/>
                </a:lnTo>
                <a:lnTo>
                  <a:pt x="0" y="73685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690206" y="2818136"/>
            <a:ext cx="6042338" cy="6440164"/>
          </a:xfrm>
          <a:custGeom>
            <a:avLst/>
            <a:gdLst/>
            <a:ahLst/>
            <a:cxnLst/>
            <a:rect r="r" b="b" t="t" l="l"/>
            <a:pathLst>
              <a:path h="6440164" w="6042338">
                <a:moveTo>
                  <a:pt x="0" y="0"/>
                </a:moveTo>
                <a:lnTo>
                  <a:pt x="6042338" y="0"/>
                </a:lnTo>
                <a:lnTo>
                  <a:pt x="6042338" y="6440164"/>
                </a:lnTo>
                <a:lnTo>
                  <a:pt x="0" y="6440164"/>
                </a:lnTo>
                <a:lnTo>
                  <a:pt x="0" y="0"/>
                </a:lnTo>
                <a:close/>
              </a:path>
            </a:pathLst>
          </a:custGeom>
          <a:blipFill>
            <a:blip r:embed="rId8">
              <a:alphaModFix amt="15000"/>
              <a:extLst>
                <a:ext uri="{96DAC541-7B7A-43D3-8B79-37D633B846F1}">
                  <asvg:svgBlip xmlns:asvg="http://schemas.microsoft.com/office/drawing/2016/SVG/main" r:embed="rId9"/>
                </a:ext>
              </a:extLst>
            </a:blip>
            <a:stretch>
              <a:fillRect l="0" t="0" r="-61565" b="-49879"/>
            </a:stretch>
          </a:blipFill>
          <a:ln cap="sq">
            <a:noFill/>
            <a:prstDash val="solid"/>
            <a:miter/>
          </a:ln>
        </p:spPr>
      </p:sp>
      <p:sp>
        <p:nvSpPr>
          <p:cNvPr name="Freeform 8" id="8"/>
          <p:cNvSpPr/>
          <p:nvPr/>
        </p:nvSpPr>
        <p:spPr>
          <a:xfrm flipH="false" flipV="false" rot="0">
            <a:off x="4115489" y="1983042"/>
            <a:ext cx="9449311" cy="6908019"/>
          </a:xfrm>
          <a:custGeom>
            <a:avLst/>
            <a:gdLst/>
            <a:ahLst/>
            <a:cxnLst/>
            <a:rect r="r" b="b" t="t" l="l"/>
            <a:pathLst>
              <a:path h="6908019" w="9449311">
                <a:moveTo>
                  <a:pt x="0" y="0"/>
                </a:moveTo>
                <a:lnTo>
                  <a:pt x="9449311" y="0"/>
                </a:lnTo>
                <a:lnTo>
                  <a:pt x="9449311" y="6908019"/>
                </a:lnTo>
                <a:lnTo>
                  <a:pt x="0" y="6908019"/>
                </a:lnTo>
                <a:lnTo>
                  <a:pt x="0" y="0"/>
                </a:lnTo>
                <a:close/>
              </a:path>
            </a:pathLst>
          </a:custGeom>
          <a:blipFill>
            <a:blip r:embed="rId10"/>
            <a:stretch>
              <a:fillRect l="0" t="0" r="0" b="0"/>
            </a:stretch>
          </a:blipFill>
        </p:spPr>
      </p:sp>
      <p:sp>
        <p:nvSpPr>
          <p:cNvPr name="Freeform 9" id="9"/>
          <p:cNvSpPr/>
          <p:nvPr/>
        </p:nvSpPr>
        <p:spPr>
          <a:xfrm flipH="false" flipV="false" rot="0">
            <a:off x="7112466" y="8112985"/>
            <a:ext cx="4668456" cy="778076"/>
          </a:xfrm>
          <a:custGeom>
            <a:avLst/>
            <a:gdLst/>
            <a:ahLst/>
            <a:cxnLst/>
            <a:rect r="r" b="b" t="t" l="l"/>
            <a:pathLst>
              <a:path h="778076" w="4668456">
                <a:moveTo>
                  <a:pt x="0" y="0"/>
                </a:moveTo>
                <a:lnTo>
                  <a:pt x="4668456" y="0"/>
                </a:lnTo>
                <a:lnTo>
                  <a:pt x="4668456" y="778076"/>
                </a:lnTo>
                <a:lnTo>
                  <a:pt x="0" y="778076"/>
                </a:lnTo>
                <a:lnTo>
                  <a:pt x="0" y="0"/>
                </a:lnTo>
                <a:close/>
              </a:path>
            </a:pathLst>
          </a:custGeom>
          <a:blipFill>
            <a:blip r:embed="rId11"/>
            <a:stretch>
              <a:fillRect l="0" t="0" r="0" b="0"/>
            </a:stretch>
          </a:blipFill>
        </p:spPr>
      </p:sp>
      <p:sp>
        <p:nvSpPr>
          <p:cNvPr name="TextBox 10" id="10"/>
          <p:cNvSpPr txBox="true"/>
          <p:nvPr/>
        </p:nvSpPr>
        <p:spPr>
          <a:xfrm rot="0">
            <a:off x="2118148" y="552911"/>
            <a:ext cx="10411038" cy="1194436"/>
          </a:xfrm>
          <a:prstGeom prst="rect">
            <a:avLst/>
          </a:prstGeom>
        </p:spPr>
        <p:txBody>
          <a:bodyPr anchor="t" rtlCol="false" tIns="0" lIns="0" bIns="0" rIns="0">
            <a:spAutoFit/>
          </a:bodyPr>
          <a:lstStyle/>
          <a:p>
            <a:pPr algn="ctr" marL="0" indent="0" lvl="0">
              <a:lnSpc>
                <a:spcPts val="9764"/>
              </a:lnSpc>
              <a:spcBef>
                <a:spcPct val="0"/>
              </a:spcBef>
            </a:pPr>
            <a:r>
              <a:rPr lang="en-US" sz="6974">
                <a:solidFill>
                  <a:srgbClr val="000000"/>
                </a:solidFill>
                <a:latin typeface="Alata"/>
                <a:ea typeface="Alata"/>
                <a:cs typeface="Alata"/>
                <a:sym typeface="Alata"/>
              </a:rPr>
              <a:t>Position of Uber</a:t>
            </a:r>
          </a:p>
        </p:txBody>
      </p:sp>
      <p:sp>
        <p:nvSpPr>
          <p:cNvPr name="TextBox 11" id="11"/>
          <p:cNvSpPr txBox="true"/>
          <p:nvPr/>
        </p:nvSpPr>
        <p:spPr>
          <a:xfrm rot="0">
            <a:off x="2118148" y="617156"/>
            <a:ext cx="10411038" cy="1194436"/>
          </a:xfrm>
          <a:prstGeom prst="rect">
            <a:avLst/>
          </a:prstGeom>
        </p:spPr>
        <p:txBody>
          <a:bodyPr anchor="t" rtlCol="false" tIns="0" lIns="0" bIns="0" rIns="0">
            <a:spAutoFit/>
          </a:bodyPr>
          <a:lstStyle/>
          <a:p>
            <a:pPr algn="ctr" marL="0" indent="0" lvl="0">
              <a:lnSpc>
                <a:spcPts val="9764"/>
              </a:lnSpc>
              <a:spcBef>
                <a:spcPct val="0"/>
              </a:spcBef>
            </a:pPr>
            <a:r>
              <a:rPr lang="en-US" sz="6974">
                <a:solidFill>
                  <a:srgbClr val="FFFFFF"/>
                </a:solidFill>
                <a:latin typeface="Alata"/>
                <a:ea typeface="Alata"/>
                <a:cs typeface="Alata"/>
                <a:sym typeface="Alata"/>
              </a:rPr>
              <a:t>Position of Uber</a:t>
            </a:r>
          </a:p>
        </p:txBody>
      </p:sp>
      <p:sp>
        <p:nvSpPr>
          <p:cNvPr name="TextBox 12" id="12"/>
          <p:cNvSpPr txBox="true"/>
          <p:nvPr/>
        </p:nvSpPr>
        <p:spPr>
          <a:xfrm rot="0">
            <a:off x="5655748" y="4823384"/>
            <a:ext cx="837366" cy="573558"/>
          </a:xfrm>
          <a:prstGeom prst="rect">
            <a:avLst/>
          </a:prstGeom>
        </p:spPr>
        <p:txBody>
          <a:bodyPr anchor="t" rtlCol="false" tIns="0" lIns="0" bIns="0" rIns="0">
            <a:spAutoFit/>
          </a:bodyPr>
          <a:lstStyle/>
          <a:p>
            <a:pPr algn="ctr">
              <a:lnSpc>
                <a:spcPts val="4699"/>
              </a:lnSpc>
              <a:spcBef>
                <a:spcPct val="0"/>
              </a:spcBef>
            </a:pPr>
            <a:r>
              <a:rPr lang="en-US" sz="3357" spc="238">
                <a:solidFill>
                  <a:srgbClr val="000000"/>
                </a:solidFill>
                <a:latin typeface="Glacial Indifference"/>
                <a:ea typeface="Glacial Indifference"/>
                <a:cs typeface="Glacial Indifference"/>
                <a:sym typeface="Glacial Indifference"/>
              </a:rPr>
              <a:t>WTP</a:t>
            </a:r>
          </a:p>
        </p:txBody>
      </p:sp>
      <p:sp>
        <p:nvSpPr>
          <p:cNvPr name="TextBox 13" id="13"/>
          <p:cNvSpPr txBox="true"/>
          <p:nvPr/>
        </p:nvSpPr>
        <p:spPr>
          <a:xfrm rot="0">
            <a:off x="5825081" y="6981890"/>
            <a:ext cx="837366" cy="481126"/>
          </a:xfrm>
          <a:prstGeom prst="rect">
            <a:avLst/>
          </a:prstGeom>
        </p:spPr>
        <p:txBody>
          <a:bodyPr anchor="t" rtlCol="false" tIns="0" lIns="0" bIns="0" rIns="0">
            <a:spAutoFit/>
          </a:bodyPr>
          <a:lstStyle/>
          <a:p>
            <a:pPr algn="ctr">
              <a:lnSpc>
                <a:spcPts val="3931"/>
              </a:lnSpc>
              <a:spcBef>
                <a:spcPct val="0"/>
              </a:spcBef>
            </a:pPr>
            <a:r>
              <a:rPr lang="en-US" sz="2808" spc="199">
                <a:solidFill>
                  <a:srgbClr val="000000"/>
                </a:solidFill>
                <a:latin typeface="Glacial Indifference"/>
                <a:ea typeface="Glacial Indifference"/>
                <a:cs typeface="Glacial Indifference"/>
                <a:sym typeface="Glacial Indifference"/>
              </a:rPr>
              <a:t>low</a:t>
            </a:r>
          </a:p>
        </p:txBody>
      </p:sp>
      <p:sp>
        <p:nvSpPr>
          <p:cNvPr name="TextBox 14" id="14"/>
          <p:cNvSpPr txBox="true"/>
          <p:nvPr/>
        </p:nvSpPr>
        <p:spPr>
          <a:xfrm rot="0">
            <a:off x="11248483" y="7653712"/>
            <a:ext cx="1957863" cy="481126"/>
          </a:xfrm>
          <a:prstGeom prst="rect">
            <a:avLst/>
          </a:prstGeom>
        </p:spPr>
        <p:txBody>
          <a:bodyPr anchor="t" rtlCol="false" tIns="0" lIns="0" bIns="0" rIns="0">
            <a:spAutoFit/>
          </a:bodyPr>
          <a:lstStyle/>
          <a:p>
            <a:pPr algn="ctr">
              <a:lnSpc>
                <a:spcPts val="3931"/>
              </a:lnSpc>
              <a:spcBef>
                <a:spcPct val="0"/>
              </a:spcBef>
            </a:pPr>
            <a:r>
              <a:rPr lang="en-US" sz="2808" spc="199">
                <a:solidFill>
                  <a:srgbClr val="000000"/>
                </a:solidFill>
                <a:latin typeface="Glacial Indifference"/>
                <a:ea typeface="Glacial Indifference"/>
                <a:cs typeface="Glacial Indifference"/>
                <a:sym typeface="Glacial Indifference"/>
              </a:rPr>
              <a:t>low</a:t>
            </a:r>
          </a:p>
        </p:txBody>
      </p:sp>
      <p:sp>
        <p:nvSpPr>
          <p:cNvPr name="TextBox 15" id="15"/>
          <p:cNvSpPr txBox="true"/>
          <p:nvPr/>
        </p:nvSpPr>
        <p:spPr>
          <a:xfrm rot="0">
            <a:off x="5825081" y="2790060"/>
            <a:ext cx="750887" cy="481126"/>
          </a:xfrm>
          <a:prstGeom prst="rect">
            <a:avLst/>
          </a:prstGeom>
        </p:spPr>
        <p:txBody>
          <a:bodyPr anchor="t" rtlCol="false" tIns="0" lIns="0" bIns="0" rIns="0">
            <a:spAutoFit/>
          </a:bodyPr>
          <a:lstStyle/>
          <a:p>
            <a:pPr algn="ctr">
              <a:lnSpc>
                <a:spcPts val="3931"/>
              </a:lnSpc>
              <a:spcBef>
                <a:spcPct val="0"/>
              </a:spcBef>
            </a:pPr>
            <a:r>
              <a:rPr lang="en-US" sz="2808" spc="199">
                <a:solidFill>
                  <a:srgbClr val="000000"/>
                </a:solidFill>
                <a:latin typeface="Glacial Indifference"/>
                <a:ea typeface="Glacial Indifference"/>
                <a:cs typeface="Glacial Indifference"/>
                <a:sym typeface="Glacial Indifference"/>
              </a:rPr>
              <a:t>high</a:t>
            </a:r>
          </a:p>
        </p:txBody>
      </p:sp>
      <p:sp>
        <p:nvSpPr>
          <p:cNvPr name="TextBox 16" id="16"/>
          <p:cNvSpPr txBox="true"/>
          <p:nvPr/>
        </p:nvSpPr>
        <p:spPr>
          <a:xfrm rot="0">
            <a:off x="6737023" y="7653712"/>
            <a:ext cx="750887" cy="481126"/>
          </a:xfrm>
          <a:prstGeom prst="rect">
            <a:avLst/>
          </a:prstGeom>
        </p:spPr>
        <p:txBody>
          <a:bodyPr anchor="t" rtlCol="false" tIns="0" lIns="0" bIns="0" rIns="0">
            <a:spAutoFit/>
          </a:bodyPr>
          <a:lstStyle/>
          <a:p>
            <a:pPr algn="ctr">
              <a:lnSpc>
                <a:spcPts val="3931"/>
              </a:lnSpc>
              <a:spcBef>
                <a:spcPct val="0"/>
              </a:spcBef>
            </a:pPr>
            <a:r>
              <a:rPr lang="en-US" sz="2808" spc="199">
                <a:solidFill>
                  <a:srgbClr val="000000"/>
                </a:solidFill>
                <a:latin typeface="Glacial Indifference"/>
                <a:ea typeface="Glacial Indifference"/>
                <a:cs typeface="Glacial Indifference"/>
                <a:sym typeface="Glacial Indifference"/>
              </a:rPr>
              <a:t>high</a:t>
            </a:r>
          </a:p>
        </p:txBody>
      </p:sp>
      <p:sp>
        <p:nvSpPr>
          <p:cNvPr name="Freeform 17" id="17"/>
          <p:cNvSpPr/>
          <p:nvPr/>
        </p:nvSpPr>
        <p:spPr>
          <a:xfrm flipH="false" flipV="false" rot="0">
            <a:off x="6760534" y="2943206"/>
            <a:ext cx="1454753" cy="655961"/>
          </a:xfrm>
          <a:custGeom>
            <a:avLst/>
            <a:gdLst/>
            <a:ahLst/>
            <a:cxnLst/>
            <a:rect r="r" b="b" t="t" l="l"/>
            <a:pathLst>
              <a:path h="655961" w="1454753">
                <a:moveTo>
                  <a:pt x="0" y="0"/>
                </a:moveTo>
                <a:lnTo>
                  <a:pt x="1454753" y="0"/>
                </a:lnTo>
                <a:lnTo>
                  <a:pt x="1454753" y="655961"/>
                </a:lnTo>
                <a:lnTo>
                  <a:pt x="0" y="65596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0">
            <a:off x="8740022" y="5143500"/>
            <a:ext cx="1240483" cy="1240483"/>
          </a:xfrm>
          <a:custGeom>
            <a:avLst/>
            <a:gdLst/>
            <a:ahLst/>
            <a:cxnLst/>
            <a:rect r="r" b="b" t="t" l="l"/>
            <a:pathLst>
              <a:path h="1240483" w="1240483">
                <a:moveTo>
                  <a:pt x="0" y="0"/>
                </a:moveTo>
                <a:lnTo>
                  <a:pt x="1240484" y="0"/>
                </a:lnTo>
                <a:lnTo>
                  <a:pt x="1240484" y="1240483"/>
                </a:lnTo>
                <a:lnTo>
                  <a:pt x="0" y="1240483"/>
                </a:lnTo>
                <a:lnTo>
                  <a:pt x="0" y="0"/>
                </a:lnTo>
                <a:close/>
              </a:path>
            </a:pathLst>
          </a:custGeom>
          <a:blipFill>
            <a:blip r:embed="rId14"/>
            <a:stretch>
              <a:fillRect l="0" t="0" r="0" b="0"/>
            </a:stretch>
          </a:blipFill>
        </p:spPr>
      </p:sp>
      <p:sp>
        <p:nvSpPr>
          <p:cNvPr name="Freeform 19" id="19">
            <a:hlinkClick r:id="rId16" tooltip="https://www.google.com/imgres?q=identit%C3%A9%20visuelle%20bolt%20logo&amp;imgurl=https%3A%2F%2Fupload.wikimedia.org%2Fwikipedia%2Fcommons%2F1%2F17%2FBolt_logo.png&amp;imgrefurl=https%3A%2F%2Ffr.wikipedia.org%2Fwiki%2FFichier%3ABolt_logo.png&amp;docid=yg_SaBPqMXE7_M&amp;tbnid=xTmnZRtZTt422M&amp;vet=12ahUKEwiK4OuOzPCLAxVcaqQEHdVQCkQQM3oECB0QAA..i&amp;w=1447&amp;h=849&amp;hcb=2&amp;ved=2ahUKEwiK4OuOzPCLAxVcaqQEHdVQCkQQM3oECB0QAA"/>
          </p:cNvPr>
          <p:cNvSpPr/>
          <p:nvPr/>
        </p:nvSpPr>
        <p:spPr>
          <a:xfrm flipH="false" flipV="false" rot="0">
            <a:off x="7707541" y="5242167"/>
            <a:ext cx="1266709" cy="1227819"/>
          </a:xfrm>
          <a:custGeom>
            <a:avLst/>
            <a:gdLst/>
            <a:ahLst/>
            <a:cxnLst/>
            <a:rect r="r" b="b" t="t" l="l"/>
            <a:pathLst>
              <a:path h="1227819" w="1266709">
                <a:moveTo>
                  <a:pt x="0" y="0"/>
                </a:moveTo>
                <a:lnTo>
                  <a:pt x="1266709" y="0"/>
                </a:lnTo>
                <a:lnTo>
                  <a:pt x="1266709" y="1227818"/>
                </a:lnTo>
                <a:lnTo>
                  <a:pt x="0" y="1227818"/>
                </a:lnTo>
                <a:lnTo>
                  <a:pt x="0" y="0"/>
                </a:lnTo>
                <a:close/>
              </a:path>
            </a:pathLst>
          </a:custGeom>
          <a:blipFill>
            <a:blip r:embed="rId15"/>
            <a:stretch>
              <a:fillRect l="0" t="0" r="0" b="0"/>
            </a:stretch>
          </a:blipFill>
        </p:spPr>
      </p:sp>
      <p:sp>
        <p:nvSpPr>
          <p:cNvPr name="Freeform 20" id="20"/>
          <p:cNvSpPr/>
          <p:nvPr/>
        </p:nvSpPr>
        <p:spPr>
          <a:xfrm flipH="false" flipV="false" rot="0">
            <a:off x="9980506" y="5565229"/>
            <a:ext cx="1517927" cy="891070"/>
          </a:xfrm>
          <a:custGeom>
            <a:avLst/>
            <a:gdLst/>
            <a:ahLst/>
            <a:cxnLst/>
            <a:rect r="r" b="b" t="t" l="l"/>
            <a:pathLst>
              <a:path h="891070" w="1517927">
                <a:moveTo>
                  <a:pt x="0" y="0"/>
                </a:moveTo>
                <a:lnTo>
                  <a:pt x="1517926" y="0"/>
                </a:lnTo>
                <a:lnTo>
                  <a:pt x="1517926" y="891069"/>
                </a:lnTo>
                <a:lnTo>
                  <a:pt x="0" y="891069"/>
                </a:lnTo>
                <a:lnTo>
                  <a:pt x="0" y="0"/>
                </a:lnTo>
                <a:close/>
              </a:path>
            </a:pathLst>
          </a:custGeom>
          <a:blipFill>
            <a:blip r:embed="rId17"/>
            <a:stretch>
              <a:fillRect l="0" t="0" r="0" b="0"/>
            </a:stretch>
          </a:blipFill>
        </p:spPr>
      </p:sp>
      <p:sp>
        <p:nvSpPr>
          <p:cNvPr name="Freeform 21" id="21"/>
          <p:cNvSpPr/>
          <p:nvPr/>
        </p:nvSpPr>
        <p:spPr>
          <a:xfrm flipH="false" flipV="false" rot="0">
            <a:off x="10929434" y="6456298"/>
            <a:ext cx="1599752" cy="1064562"/>
          </a:xfrm>
          <a:custGeom>
            <a:avLst/>
            <a:gdLst/>
            <a:ahLst/>
            <a:cxnLst/>
            <a:rect r="r" b="b" t="t" l="l"/>
            <a:pathLst>
              <a:path h="1064562" w="1599752">
                <a:moveTo>
                  <a:pt x="0" y="0"/>
                </a:moveTo>
                <a:lnTo>
                  <a:pt x="1599752" y="0"/>
                </a:lnTo>
                <a:lnTo>
                  <a:pt x="1599752" y="1064563"/>
                </a:lnTo>
                <a:lnTo>
                  <a:pt x="0" y="1064563"/>
                </a:lnTo>
                <a:lnTo>
                  <a:pt x="0" y="0"/>
                </a:lnTo>
                <a:close/>
              </a:path>
            </a:pathLst>
          </a:custGeom>
          <a:blipFill>
            <a:blip r:embed="rId18"/>
            <a:stretch>
              <a:fillRect l="0" t="0" r="0" b="0"/>
            </a:stretch>
          </a:blipFill>
        </p:spPr>
      </p:sp>
      <p:sp>
        <p:nvSpPr>
          <p:cNvPr name="Freeform 22" id="22"/>
          <p:cNvSpPr/>
          <p:nvPr/>
        </p:nvSpPr>
        <p:spPr>
          <a:xfrm flipH="false" flipV="false" rot="0">
            <a:off x="15990438" y="0"/>
            <a:ext cx="2297562" cy="2297562"/>
          </a:xfrm>
          <a:custGeom>
            <a:avLst/>
            <a:gdLst/>
            <a:ahLst/>
            <a:cxnLst/>
            <a:rect r="r" b="b" t="t" l="l"/>
            <a:pathLst>
              <a:path h="2297562" w="2297562">
                <a:moveTo>
                  <a:pt x="0" y="0"/>
                </a:moveTo>
                <a:lnTo>
                  <a:pt x="2297562" y="0"/>
                </a:lnTo>
                <a:lnTo>
                  <a:pt x="2297562" y="2297562"/>
                </a:lnTo>
                <a:lnTo>
                  <a:pt x="0" y="2297562"/>
                </a:lnTo>
                <a:lnTo>
                  <a:pt x="0" y="0"/>
                </a:lnTo>
                <a:close/>
              </a:path>
            </a:pathLst>
          </a:custGeom>
          <a:blipFill>
            <a:blip r:embed="rId19"/>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4126608" y="4703644"/>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3681521" y="-230850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5990438" y="0"/>
            <a:ext cx="2297562" cy="2297562"/>
          </a:xfrm>
          <a:custGeom>
            <a:avLst/>
            <a:gdLst/>
            <a:ahLst/>
            <a:cxnLst/>
            <a:rect r="r" b="b" t="t" l="l"/>
            <a:pathLst>
              <a:path h="2297562" w="2297562">
                <a:moveTo>
                  <a:pt x="0" y="0"/>
                </a:moveTo>
                <a:lnTo>
                  <a:pt x="2297562" y="0"/>
                </a:lnTo>
                <a:lnTo>
                  <a:pt x="2297562" y="2297562"/>
                </a:lnTo>
                <a:lnTo>
                  <a:pt x="0" y="2297562"/>
                </a:lnTo>
                <a:lnTo>
                  <a:pt x="0" y="0"/>
                </a:lnTo>
                <a:close/>
              </a:path>
            </a:pathLst>
          </a:custGeom>
          <a:blipFill>
            <a:blip r:embed="rId4"/>
            <a:stretch>
              <a:fillRect l="0" t="0" r="0" b="0"/>
            </a:stretch>
          </a:blipFill>
        </p:spPr>
      </p:sp>
      <p:graphicFrame>
        <p:nvGraphicFramePr>
          <p:cNvPr name="Table 5" id="5"/>
          <p:cNvGraphicFramePr>
            <a:graphicFrameLocks noGrp="true"/>
          </p:cNvGraphicFramePr>
          <p:nvPr/>
        </p:nvGraphicFramePr>
        <p:xfrm>
          <a:off x="713361" y="1387107"/>
          <a:ext cx="14309291" cy="7649642"/>
        </p:xfrm>
        <a:graphic>
          <a:graphicData uri="http://schemas.openxmlformats.org/drawingml/2006/table">
            <a:tbl>
              <a:tblPr/>
              <a:tblGrid>
                <a:gridCol w="2861858"/>
                <a:gridCol w="2861858"/>
                <a:gridCol w="2861858"/>
                <a:gridCol w="2861858"/>
                <a:gridCol w="2861858"/>
              </a:tblGrid>
              <a:tr h="563637">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Category</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2024 (Actual)</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2029 (Pessimistic)</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Glacial Indifference"/>
                          <a:ea typeface="Glacial Indifference"/>
                          <a:cs typeface="Glacial Indifference"/>
                          <a:sym typeface="Glacial Indifference"/>
                        </a:rPr>
                        <a:t>2029 (Moderate)</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2029 (Optimistic)</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r>
              <a:tr h="905514">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Revenue by Segment (in billion $)</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1120"/>
                        </a:lnSpc>
                        <a:defRPr/>
                      </a:pP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1120"/>
                        </a:lnSpc>
                        <a:defRPr/>
                      </a:pP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1120"/>
                        </a:lnSpc>
                        <a:defRPr/>
                      </a:pP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1120"/>
                        </a:lnSpc>
                        <a:defRPr/>
                      </a:pP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r>
              <a:tr h="882927">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Mobility (Rides)</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38.5</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45.0</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55.0</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70.0</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r>
              <a:tr h="882927">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Delivery (Uber Eats)</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15.0</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18.0</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22.0</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30.0</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r>
              <a:tr h="882927">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Freight (Uber Freight)</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6.5</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7.0</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10.0</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15.0</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r>
              <a:tr h="882927">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Other Revenue</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2.0</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3.0</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4.5</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7.0</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r>
              <a:tr h="882927">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Total Revenue</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62.0</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73.0</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91.5</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122.0</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r>
              <a:tr h="882927">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Expenses</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(60.5)</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(70.0)</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(84.5)</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(107.0)</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r>
              <a:tr h="882927">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Profit (Net Income)</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1.5</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3.0</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7.0</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Glacial Indifference"/>
                          <a:ea typeface="Glacial Indifference"/>
                          <a:cs typeface="Glacial Indifference"/>
                          <a:sym typeface="Glacial Indifference"/>
                        </a:rPr>
                        <a:t>15.0</a:t>
                      </a:r>
                      <a:endParaRPr lang="en-US" sz="1100"/>
                    </a:p>
                  </a:txBody>
                  <a:tcPr marL="85725" marR="85725" marT="85725" marB="85725"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0" y="193053"/>
            <a:ext cx="12524271" cy="1194054"/>
          </a:xfrm>
          <a:prstGeom prst="rect">
            <a:avLst/>
          </a:prstGeom>
        </p:spPr>
        <p:txBody>
          <a:bodyPr anchor="t" rtlCol="false" tIns="0" lIns="0" bIns="0" rIns="0">
            <a:spAutoFit/>
          </a:bodyPr>
          <a:lstStyle/>
          <a:p>
            <a:pPr algn="ctr">
              <a:lnSpc>
                <a:spcPts val="9786"/>
              </a:lnSpc>
              <a:spcBef>
                <a:spcPct val="0"/>
              </a:spcBef>
            </a:pPr>
            <a:r>
              <a:rPr lang="en-US" sz="6990" spc="496">
                <a:solidFill>
                  <a:srgbClr val="000000"/>
                </a:solidFill>
                <a:latin typeface="Glacial Indifference"/>
                <a:ea typeface="Glacial Indifference"/>
                <a:cs typeface="Glacial Indifference"/>
                <a:sym typeface="Glacial Indifference"/>
              </a:rPr>
              <a:t>UBER Income Statement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4241" t="-32827" r="0" b="-32827"/>
            </a:stretch>
          </a:blipFill>
        </p:spPr>
      </p:sp>
      <p:sp>
        <p:nvSpPr>
          <p:cNvPr name="Freeform 3" id="3"/>
          <p:cNvSpPr/>
          <p:nvPr/>
        </p:nvSpPr>
        <p:spPr>
          <a:xfrm flipH="false" flipV="false" rot="-3860225">
            <a:off x="12926962" y="4667372"/>
            <a:ext cx="9987884" cy="9875520"/>
          </a:xfrm>
          <a:custGeom>
            <a:avLst/>
            <a:gdLst/>
            <a:ahLst/>
            <a:cxnLst/>
            <a:rect r="r" b="b" t="t" l="l"/>
            <a:pathLst>
              <a:path h="9875520" w="9987884">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5185370">
            <a:off x="-3542676" y="-3258225"/>
            <a:ext cx="9142752" cy="9039896"/>
          </a:xfrm>
          <a:custGeom>
            <a:avLst/>
            <a:gdLst/>
            <a:ahLst/>
            <a:cxnLst/>
            <a:rect r="r" b="b" t="t" l="l"/>
            <a:pathLst>
              <a:path h="9039896" w="9142752">
                <a:moveTo>
                  <a:pt x="0" y="0"/>
                </a:moveTo>
                <a:lnTo>
                  <a:pt x="9142752" y="0"/>
                </a:lnTo>
                <a:lnTo>
                  <a:pt x="9142752" y="9039895"/>
                </a:lnTo>
                <a:lnTo>
                  <a:pt x="0" y="9039895"/>
                </a:lnTo>
                <a:lnTo>
                  <a:pt x="0" y="0"/>
                </a:lnTo>
                <a:close/>
              </a:path>
            </a:pathLst>
          </a:custGeom>
          <a:blipFill>
            <a:blip r:embed="rId3">
              <a:alphaModFix amt="54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15990438" y="0"/>
            <a:ext cx="2297562" cy="2297562"/>
          </a:xfrm>
          <a:custGeom>
            <a:avLst/>
            <a:gdLst/>
            <a:ahLst/>
            <a:cxnLst/>
            <a:rect r="r" b="b" t="t" l="l"/>
            <a:pathLst>
              <a:path h="2297562" w="2297562">
                <a:moveTo>
                  <a:pt x="0" y="0"/>
                </a:moveTo>
                <a:lnTo>
                  <a:pt x="2297562" y="0"/>
                </a:lnTo>
                <a:lnTo>
                  <a:pt x="2297562" y="2297562"/>
                </a:lnTo>
                <a:lnTo>
                  <a:pt x="0" y="2297562"/>
                </a:lnTo>
                <a:lnTo>
                  <a:pt x="0" y="0"/>
                </a:lnTo>
                <a:close/>
              </a:path>
            </a:pathLst>
          </a:custGeom>
          <a:blipFill>
            <a:blip r:embed="rId5"/>
            <a:stretch>
              <a:fillRect l="0" t="0" r="0" b="0"/>
            </a:stretch>
          </a:blipFill>
        </p:spPr>
      </p:sp>
      <p:sp>
        <p:nvSpPr>
          <p:cNvPr name="Freeform 6" id="6"/>
          <p:cNvSpPr/>
          <p:nvPr/>
        </p:nvSpPr>
        <p:spPr>
          <a:xfrm flipH="false" flipV="false" rot="0">
            <a:off x="1840614" y="1028700"/>
            <a:ext cx="14606773" cy="8380636"/>
          </a:xfrm>
          <a:custGeom>
            <a:avLst/>
            <a:gdLst/>
            <a:ahLst/>
            <a:cxnLst/>
            <a:rect r="r" b="b" t="t" l="l"/>
            <a:pathLst>
              <a:path h="8380636" w="14606773">
                <a:moveTo>
                  <a:pt x="0" y="0"/>
                </a:moveTo>
                <a:lnTo>
                  <a:pt x="14606772" y="0"/>
                </a:lnTo>
                <a:lnTo>
                  <a:pt x="14606772" y="8380636"/>
                </a:lnTo>
                <a:lnTo>
                  <a:pt x="0" y="8380636"/>
                </a:lnTo>
                <a:lnTo>
                  <a:pt x="0" y="0"/>
                </a:lnTo>
                <a:close/>
              </a:path>
            </a:pathLst>
          </a:custGeom>
          <a:blipFill>
            <a:blip r:embed="rId6"/>
            <a:stretch>
              <a:fillRect l="0" t="0" r="0" b="0"/>
            </a:stretch>
          </a:blipFill>
        </p:spPr>
      </p:sp>
      <p:sp>
        <p:nvSpPr>
          <p:cNvPr name="TextBox 7" id="7"/>
          <p:cNvSpPr txBox="true"/>
          <p:nvPr/>
        </p:nvSpPr>
        <p:spPr>
          <a:xfrm rot="0">
            <a:off x="0" y="-133350"/>
            <a:ext cx="10312013" cy="1194054"/>
          </a:xfrm>
          <a:prstGeom prst="rect">
            <a:avLst/>
          </a:prstGeom>
        </p:spPr>
        <p:txBody>
          <a:bodyPr anchor="t" rtlCol="false" tIns="0" lIns="0" bIns="0" rIns="0">
            <a:spAutoFit/>
          </a:bodyPr>
          <a:lstStyle/>
          <a:p>
            <a:pPr algn="ctr">
              <a:lnSpc>
                <a:spcPts val="9786"/>
              </a:lnSpc>
              <a:spcBef>
                <a:spcPct val="0"/>
              </a:spcBef>
            </a:pPr>
            <a:r>
              <a:rPr lang="en-US" sz="6990" spc="496">
                <a:solidFill>
                  <a:srgbClr val="FFFFFF"/>
                </a:solidFill>
                <a:latin typeface="Glacial Indifference"/>
                <a:ea typeface="Glacial Indifference"/>
                <a:cs typeface="Glacial Indifference"/>
                <a:sym typeface="Glacial Indifference"/>
              </a:rPr>
              <a:t>UBER Profit Forecast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E5D9"/>
        </a:solidFill>
      </p:bgPr>
    </p:bg>
    <p:spTree>
      <p:nvGrpSpPr>
        <p:cNvPr id="1" name=""/>
        <p:cNvGrpSpPr/>
        <p:nvPr/>
      </p:nvGrpSpPr>
      <p:grpSpPr>
        <a:xfrm>
          <a:off x="0" y="0"/>
          <a:ext cx="0" cy="0"/>
          <a:chOff x="0" y="0"/>
          <a:chExt cx="0" cy="0"/>
        </a:xfrm>
      </p:grpSpPr>
      <p:grpSp>
        <p:nvGrpSpPr>
          <p:cNvPr name="Group 2" id="2"/>
          <p:cNvGrpSpPr/>
          <p:nvPr/>
        </p:nvGrpSpPr>
        <p:grpSpPr>
          <a:xfrm rot="-1284157">
            <a:off x="-2096429" y="-160380"/>
            <a:ext cx="11454190" cy="14593204"/>
            <a:chOff x="0" y="0"/>
            <a:chExt cx="3016741" cy="3843478"/>
          </a:xfrm>
        </p:grpSpPr>
        <p:sp>
          <p:nvSpPr>
            <p:cNvPr name="Freeform 3" id="3"/>
            <p:cNvSpPr/>
            <p:nvPr/>
          </p:nvSpPr>
          <p:spPr>
            <a:xfrm flipH="false" flipV="false" rot="0">
              <a:off x="0" y="0"/>
              <a:ext cx="3016741" cy="3843478"/>
            </a:xfrm>
            <a:custGeom>
              <a:avLst/>
              <a:gdLst/>
              <a:ahLst/>
              <a:cxnLst/>
              <a:rect r="r" b="b" t="t" l="l"/>
              <a:pathLst>
                <a:path h="3843478" w="3016741">
                  <a:moveTo>
                    <a:pt x="0" y="0"/>
                  </a:moveTo>
                  <a:lnTo>
                    <a:pt x="3016741" y="0"/>
                  </a:lnTo>
                  <a:lnTo>
                    <a:pt x="3016741" y="3843478"/>
                  </a:lnTo>
                  <a:lnTo>
                    <a:pt x="0" y="3843478"/>
                  </a:lnTo>
                  <a:close/>
                </a:path>
              </a:pathLst>
            </a:custGeom>
            <a:solidFill>
              <a:srgbClr val="524137"/>
            </a:solidFill>
          </p:spPr>
        </p:sp>
        <p:sp>
          <p:nvSpPr>
            <p:cNvPr name="TextBox 4" id="4"/>
            <p:cNvSpPr txBox="true"/>
            <p:nvPr/>
          </p:nvSpPr>
          <p:spPr>
            <a:xfrm>
              <a:off x="0" y="-38100"/>
              <a:ext cx="3016741" cy="388157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473310" y="5319574"/>
            <a:ext cx="9212958" cy="9109312"/>
          </a:xfrm>
          <a:custGeom>
            <a:avLst/>
            <a:gdLst/>
            <a:ahLst/>
            <a:cxnLst/>
            <a:rect r="r" b="b" t="t" l="l"/>
            <a:pathLst>
              <a:path h="9109312" w="9212958">
                <a:moveTo>
                  <a:pt x="0" y="0"/>
                </a:moveTo>
                <a:lnTo>
                  <a:pt x="9212958" y="0"/>
                </a:lnTo>
                <a:lnTo>
                  <a:pt x="9212958" y="9109311"/>
                </a:lnTo>
                <a:lnTo>
                  <a:pt x="0" y="9109311"/>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a:grpSpLocks noChangeAspect="true"/>
          </p:cNvGrpSpPr>
          <p:nvPr/>
        </p:nvGrpSpPr>
        <p:grpSpPr>
          <a:xfrm rot="0">
            <a:off x="0" y="0"/>
            <a:ext cx="8585708" cy="10287000"/>
            <a:chOff x="0" y="0"/>
            <a:chExt cx="8585708" cy="10287000"/>
          </a:xfrm>
        </p:grpSpPr>
        <p:sp>
          <p:nvSpPr>
            <p:cNvPr name="Freeform 7" id="7"/>
            <p:cNvSpPr/>
            <p:nvPr/>
          </p:nvSpPr>
          <p:spPr>
            <a:xfrm flipH="false" flipV="false" rot="0">
              <a:off x="0" y="0"/>
              <a:ext cx="8585708" cy="10286999"/>
            </a:xfrm>
            <a:custGeom>
              <a:avLst/>
              <a:gdLst/>
              <a:ahLst/>
              <a:cxnLst/>
              <a:rect r="r" b="b" t="t" l="l"/>
              <a:pathLst>
                <a:path h="10286999" w="8585708">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4"/>
              <a:stretch>
                <a:fillRect l="-63934" t="0" r="-63934" b="0"/>
              </a:stretch>
            </a:blipFill>
          </p:spPr>
        </p:sp>
      </p:grpSp>
      <p:sp>
        <p:nvSpPr>
          <p:cNvPr name="Freeform 8" id="8"/>
          <p:cNvSpPr/>
          <p:nvPr/>
        </p:nvSpPr>
        <p:spPr>
          <a:xfrm flipH="false" flipV="false" rot="0">
            <a:off x="10297850" y="1531672"/>
            <a:ext cx="1034655" cy="818472"/>
          </a:xfrm>
          <a:custGeom>
            <a:avLst/>
            <a:gdLst/>
            <a:ahLst/>
            <a:cxnLst/>
            <a:rect r="r" b="b" t="t" l="l"/>
            <a:pathLst>
              <a:path h="818472" w="1034655">
                <a:moveTo>
                  <a:pt x="0" y="0"/>
                </a:moveTo>
                <a:lnTo>
                  <a:pt x="1034655" y="0"/>
                </a:lnTo>
                <a:lnTo>
                  <a:pt x="1034655" y="818473"/>
                </a:lnTo>
                <a:lnTo>
                  <a:pt x="0" y="8184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9" id="9"/>
          <p:cNvGrpSpPr/>
          <p:nvPr/>
        </p:nvGrpSpPr>
        <p:grpSpPr>
          <a:xfrm rot="0">
            <a:off x="10297850" y="3253523"/>
            <a:ext cx="47625" cy="2066050"/>
            <a:chOff x="0" y="0"/>
            <a:chExt cx="12543" cy="544145"/>
          </a:xfrm>
        </p:grpSpPr>
        <p:sp>
          <p:nvSpPr>
            <p:cNvPr name="Freeform 10" id="10"/>
            <p:cNvSpPr/>
            <p:nvPr/>
          </p:nvSpPr>
          <p:spPr>
            <a:xfrm flipH="false" flipV="false" rot="0">
              <a:off x="0" y="0"/>
              <a:ext cx="12543" cy="544145"/>
            </a:xfrm>
            <a:custGeom>
              <a:avLst/>
              <a:gdLst/>
              <a:ahLst/>
              <a:cxnLst/>
              <a:rect r="r" b="b" t="t" l="l"/>
              <a:pathLst>
                <a:path h="544145" w="12543">
                  <a:moveTo>
                    <a:pt x="0" y="0"/>
                  </a:moveTo>
                  <a:lnTo>
                    <a:pt x="12543" y="0"/>
                  </a:lnTo>
                  <a:lnTo>
                    <a:pt x="12543" y="544145"/>
                  </a:lnTo>
                  <a:lnTo>
                    <a:pt x="0" y="544145"/>
                  </a:lnTo>
                  <a:close/>
                </a:path>
              </a:pathLst>
            </a:custGeom>
            <a:solidFill>
              <a:srgbClr val="22211E"/>
            </a:solidFill>
            <a:ln cap="sq">
              <a:noFill/>
              <a:prstDash val="solid"/>
              <a:miter/>
            </a:ln>
          </p:spPr>
        </p:sp>
        <p:sp>
          <p:nvSpPr>
            <p:cNvPr name="TextBox 11" id="11"/>
            <p:cNvSpPr txBox="true"/>
            <p:nvPr/>
          </p:nvSpPr>
          <p:spPr>
            <a:xfrm>
              <a:off x="0" y="-38100"/>
              <a:ext cx="12543" cy="58224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2" id="12"/>
          <p:cNvSpPr txBox="true"/>
          <p:nvPr/>
        </p:nvSpPr>
        <p:spPr>
          <a:xfrm rot="0">
            <a:off x="14127082" y="8530034"/>
            <a:ext cx="2025971" cy="281867"/>
          </a:xfrm>
          <a:prstGeom prst="rect">
            <a:avLst/>
          </a:prstGeom>
        </p:spPr>
        <p:txBody>
          <a:bodyPr anchor="t" rtlCol="false" tIns="0" lIns="0" bIns="0" rIns="0">
            <a:spAutoFit/>
          </a:bodyPr>
          <a:lstStyle/>
          <a:p>
            <a:pPr algn="ctr">
              <a:lnSpc>
                <a:spcPts val="2314"/>
              </a:lnSpc>
              <a:spcBef>
                <a:spcPct val="0"/>
              </a:spcBef>
            </a:pPr>
            <a:r>
              <a:rPr lang="en-US" sz="1652" i="true" spc="39">
                <a:solidFill>
                  <a:srgbClr val="F2F4F5"/>
                </a:solidFill>
                <a:latin typeface="Glacial Indifference Italics"/>
                <a:ea typeface="Glacial Indifference Italics"/>
                <a:cs typeface="Glacial Indifference Italics"/>
                <a:sym typeface="Glacial Indifference Italics"/>
              </a:rPr>
              <a:t>Gerente General</a:t>
            </a:r>
          </a:p>
        </p:txBody>
      </p:sp>
      <p:sp>
        <p:nvSpPr>
          <p:cNvPr name="TextBox 13" id="13"/>
          <p:cNvSpPr txBox="true"/>
          <p:nvPr/>
        </p:nvSpPr>
        <p:spPr>
          <a:xfrm rot="0">
            <a:off x="10824702" y="2915742"/>
            <a:ext cx="6136317" cy="2227758"/>
          </a:xfrm>
          <a:prstGeom prst="rect">
            <a:avLst/>
          </a:prstGeom>
        </p:spPr>
        <p:txBody>
          <a:bodyPr anchor="t" rtlCol="false" tIns="0" lIns="0" bIns="0" rIns="0">
            <a:spAutoFit/>
          </a:bodyPr>
          <a:lstStyle/>
          <a:p>
            <a:pPr algn="just">
              <a:lnSpc>
                <a:spcPts val="8985"/>
              </a:lnSpc>
            </a:pPr>
            <a:r>
              <a:rPr lang="en-US" sz="6417" spc="417">
                <a:solidFill>
                  <a:srgbClr val="524137"/>
                </a:solidFill>
                <a:latin typeface="Alata"/>
                <a:ea typeface="Alata"/>
                <a:cs typeface="Alata"/>
                <a:sym typeface="Alata"/>
              </a:rPr>
              <a:t>Micro</a:t>
            </a:r>
          </a:p>
          <a:p>
            <a:pPr algn="just" marL="0" indent="0" lvl="0">
              <a:lnSpc>
                <a:spcPts val="8985"/>
              </a:lnSpc>
              <a:spcBef>
                <a:spcPct val="0"/>
              </a:spcBef>
            </a:pPr>
            <a:r>
              <a:rPr lang="en-US" sz="6417" spc="417">
                <a:solidFill>
                  <a:srgbClr val="524137"/>
                </a:solidFill>
                <a:latin typeface="Alata"/>
                <a:ea typeface="Alata"/>
                <a:cs typeface="Alata"/>
                <a:sym typeface="Alata"/>
              </a:rPr>
              <a:t>strategy</a:t>
            </a:r>
          </a:p>
        </p:txBody>
      </p:sp>
      <p:sp>
        <p:nvSpPr>
          <p:cNvPr name="TextBox 14" id="14"/>
          <p:cNvSpPr txBox="true"/>
          <p:nvPr/>
        </p:nvSpPr>
        <p:spPr>
          <a:xfrm rot="0">
            <a:off x="11625487" y="1777139"/>
            <a:ext cx="2174166" cy="356114"/>
          </a:xfrm>
          <a:prstGeom prst="rect">
            <a:avLst/>
          </a:prstGeom>
        </p:spPr>
        <p:txBody>
          <a:bodyPr anchor="t" rtlCol="false" tIns="0" lIns="0" bIns="0" rIns="0">
            <a:spAutoFit/>
          </a:bodyPr>
          <a:lstStyle/>
          <a:p>
            <a:pPr algn="l" marL="0" indent="0" lvl="0">
              <a:lnSpc>
                <a:spcPts val="2708"/>
              </a:lnSpc>
            </a:pPr>
            <a:r>
              <a:rPr lang="en-US" sz="2531" spc="179">
                <a:solidFill>
                  <a:srgbClr val="896B59"/>
                </a:solidFill>
                <a:latin typeface="Glacial Indifference"/>
                <a:ea typeface="Glacial Indifference"/>
                <a:cs typeface="Glacial Indifference"/>
                <a:sym typeface="Glacial Indifference"/>
              </a:rPr>
              <a:t>UBER</a:t>
            </a:r>
          </a:p>
        </p:txBody>
      </p:sp>
      <p:sp>
        <p:nvSpPr>
          <p:cNvPr name="Freeform 15" id="15"/>
          <p:cNvSpPr/>
          <p:nvPr/>
        </p:nvSpPr>
        <p:spPr>
          <a:xfrm flipH="false" flipV="false" rot="0">
            <a:off x="15990438" y="0"/>
            <a:ext cx="2297562" cy="2297562"/>
          </a:xfrm>
          <a:custGeom>
            <a:avLst/>
            <a:gdLst/>
            <a:ahLst/>
            <a:cxnLst/>
            <a:rect r="r" b="b" t="t" l="l"/>
            <a:pathLst>
              <a:path h="2297562" w="2297562">
                <a:moveTo>
                  <a:pt x="0" y="0"/>
                </a:moveTo>
                <a:lnTo>
                  <a:pt x="2297562" y="0"/>
                </a:lnTo>
                <a:lnTo>
                  <a:pt x="2297562" y="2297562"/>
                </a:lnTo>
                <a:lnTo>
                  <a:pt x="0" y="2297562"/>
                </a:lnTo>
                <a:lnTo>
                  <a:pt x="0" y="0"/>
                </a:lnTo>
                <a:close/>
              </a:path>
            </a:pathLst>
          </a:custGeom>
          <a:blipFill>
            <a:blip r:embed="rId7"/>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4126608" y="4703644"/>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3681521" y="-230850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l="0" t="0" r="0" b="0"/>
            </a:stretch>
          </a:blipFill>
          <a:ln cap="sq">
            <a:noFill/>
            <a:prstDash val="solid"/>
            <a:miter/>
          </a:ln>
        </p:spPr>
      </p:sp>
      <p:graphicFrame>
        <p:nvGraphicFramePr>
          <p:cNvPr name="Table 4" id="4"/>
          <p:cNvGraphicFramePr>
            <a:graphicFrameLocks noGrp="true"/>
          </p:cNvGraphicFramePr>
          <p:nvPr/>
        </p:nvGraphicFramePr>
        <p:xfrm>
          <a:off x="1452705" y="1846394"/>
          <a:ext cx="3507811" cy="1571625"/>
        </p:xfrm>
        <a:graphic>
          <a:graphicData uri="http://schemas.openxmlformats.org/drawingml/2006/table">
            <a:tbl>
              <a:tblPr/>
              <a:tblGrid>
                <a:gridCol w="3507811"/>
              </a:tblGrid>
              <a:tr h="1571625">
                <a:tc>
                  <a:txBody>
                    <a:bodyPr anchor="t" rtlCol="false"/>
                    <a:lstStyle/>
                    <a:p>
                      <a:pPr algn="l">
                        <a:lnSpc>
                          <a:spcPts val="2314"/>
                        </a:lnSpc>
                        <a:defRPr/>
                      </a:pPr>
                      <a:endParaRPr lang="en-US" sz="1100"/>
                    </a:p>
                    <a:p>
                      <a:pPr algn="l">
                        <a:lnSpc>
                          <a:spcPts val="2314"/>
                        </a:lnSpc>
                      </a:pPr>
                      <a:r>
                        <a:rPr lang="en-US" sz="1652">
                          <a:solidFill>
                            <a:srgbClr val="FFFFFF"/>
                          </a:solidFill>
                          <a:latin typeface="Glacial Indifference"/>
                          <a:ea typeface="Glacial Indifference"/>
                          <a:cs typeface="Glacial Indifference"/>
                          <a:sym typeface="Glacial Indifference"/>
                        </a:rPr>
                        <a:t>  </a:t>
                      </a:r>
                    </a:p>
                    <a:p>
                      <a:pPr algn="l">
                        <a:lnSpc>
                          <a:spcPts val="2314"/>
                        </a:lnSpc>
                      </a:pPr>
                      <a:r>
                        <a:rPr lang="en-US" sz="1652">
                          <a:solidFill>
                            <a:srgbClr val="FFFFFF"/>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bl>
          </a:graphicData>
        </a:graphic>
      </p:graphicFrame>
      <p:sp>
        <p:nvSpPr>
          <p:cNvPr name="Freeform 5" id="5"/>
          <p:cNvSpPr/>
          <p:nvPr/>
        </p:nvSpPr>
        <p:spPr>
          <a:xfrm flipH="false" flipV="false" rot="0">
            <a:off x="15990438" y="0"/>
            <a:ext cx="2297562" cy="2297562"/>
          </a:xfrm>
          <a:custGeom>
            <a:avLst/>
            <a:gdLst/>
            <a:ahLst/>
            <a:cxnLst/>
            <a:rect r="r" b="b" t="t" l="l"/>
            <a:pathLst>
              <a:path h="2297562" w="2297562">
                <a:moveTo>
                  <a:pt x="0" y="0"/>
                </a:moveTo>
                <a:lnTo>
                  <a:pt x="2297562" y="0"/>
                </a:lnTo>
                <a:lnTo>
                  <a:pt x="2297562" y="2297562"/>
                </a:lnTo>
                <a:lnTo>
                  <a:pt x="0" y="2297562"/>
                </a:lnTo>
                <a:lnTo>
                  <a:pt x="0" y="0"/>
                </a:lnTo>
                <a:close/>
              </a:path>
            </a:pathLst>
          </a:custGeom>
          <a:blipFill>
            <a:blip r:embed="rId4"/>
            <a:stretch>
              <a:fillRect l="0" t="0" r="0" b="0"/>
            </a:stretch>
          </a:blipFill>
        </p:spPr>
      </p:sp>
      <p:graphicFrame>
        <p:nvGraphicFramePr>
          <p:cNvPr name="Table 6" id="6"/>
          <p:cNvGraphicFramePr>
            <a:graphicFrameLocks noGrp="true"/>
          </p:cNvGraphicFramePr>
          <p:nvPr/>
        </p:nvGraphicFramePr>
        <p:xfrm>
          <a:off x="696652" y="1028700"/>
          <a:ext cx="16329028" cy="7658756"/>
        </p:xfrm>
        <a:graphic>
          <a:graphicData uri="http://schemas.openxmlformats.org/drawingml/2006/table">
            <a:tbl>
              <a:tblPr/>
              <a:tblGrid>
                <a:gridCol w="6397284"/>
                <a:gridCol w="1534134"/>
                <a:gridCol w="1449622"/>
                <a:gridCol w="1376293"/>
                <a:gridCol w="1426689"/>
                <a:gridCol w="1299827"/>
                <a:gridCol w="1405783"/>
                <a:gridCol w="1439397"/>
              </a:tblGrid>
              <a:tr h="991834">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now</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2025</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2030</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2035</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2040</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2045</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2050</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1395692">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Identify potential partners</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00000"/>
                    </a:solidFill>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1358429">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Pilot partnership projects</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00000"/>
                    </a:solidFill>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00000"/>
                    </a:solidFill>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1272186">
                <a:tc>
                  <a:txBody>
                    <a:bodyPr anchor="t" rtlCol="false"/>
                    <a:lstStyle/>
                    <a:p>
                      <a:pPr algn="l" marL="0" indent="0" lvl="0">
                        <a:lnSpc>
                          <a:spcPts val="2314"/>
                        </a:lnSpc>
                        <a:spcBef>
                          <a:spcPct val="0"/>
                        </a:spcBef>
                        <a:defRPr/>
                      </a:pPr>
                      <a:r>
                        <a:rPr lang="en-US" sz="1652">
                          <a:solidFill>
                            <a:srgbClr val="000000"/>
                          </a:solidFill>
                          <a:latin typeface="Glacial Indifference"/>
                          <a:ea typeface="Glacial Indifference"/>
                          <a:cs typeface="Glacial Indifference"/>
                          <a:sym typeface="Glacial Indifference"/>
                        </a:rPr>
                        <a:t>Negotiate and establish contracts</a:t>
                      </a: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00000"/>
                    </a:solidFill>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1272186">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Integrate services and optimize collaborations</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00000"/>
                    </a:solidFill>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00000"/>
                    </a:solidFill>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1368430">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Scale partnerships globally</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00000"/>
                    </a:solidFill>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00000"/>
                    </a:solidFill>
                  </a:tcPr>
                </a:tc>
                <a:tc>
                  <a:txBody>
                    <a:bodyPr anchor="t" rtlCol="false"/>
                    <a:lstStyle/>
                    <a:p>
                      <a:pPr algn="l" marL="0" indent="0" lvl="0">
                        <a:lnSpc>
                          <a:spcPts val="2314"/>
                        </a:lnSpc>
                        <a:spcBef>
                          <a:spcPct val="0"/>
                        </a:spcBef>
                        <a:defRPr/>
                      </a:pPr>
                      <a:endParaRPr lang="en-US" sz="1100"/>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p>
                      <a:pPr algn="l" marL="0" indent="0" lvl="0">
                        <a:lnSpc>
                          <a:spcPts val="2314"/>
                        </a:lnSpc>
                        <a:spcBef>
                          <a:spcPct val="0"/>
                        </a:spcBef>
                      </a:pPr>
                      <a:r>
                        <a:rPr lang="en-US" sz="1652" strike="noStrike" u="none">
                          <a:solidFill>
                            <a:srgbClr val="000000"/>
                          </a:solidFill>
                          <a:latin typeface="Glacial Indifference"/>
                          <a:ea typeface="Glacial Indifference"/>
                          <a:cs typeface="Glacial Indifference"/>
                          <a:sym typeface="Glacial Indifference"/>
                        </a:rPr>
                        <a:t>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00000"/>
                    </a:solidFill>
                  </a:tcPr>
                </a:tc>
              </a:tr>
            </a:tbl>
          </a:graphicData>
        </a:graphic>
      </p:graphicFrame>
      <p:sp>
        <p:nvSpPr>
          <p:cNvPr name="TextBox 7" id="7"/>
          <p:cNvSpPr txBox="true"/>
          <p:nvPr/>
        </p:nvSpPr>
        <p:spPr>
          <a:xfrm rot="0">
            <a:off x="833905" y="244881"/>
            <a:ext cx="15425267" cy="546911"/>
          </a:xfrm>
          <a:prstGeom prst="rect">
            <a:avLst/>
          </a:prstGeom>
        </p:spPr>
        <p:txBody>
          <a:bodyPr anchor="t" rtlCol="false" tIns="0" lIns="0" bIns="0" rIns="0">
            <a:spAutoFit/>
          </a:bodyPr>
          <a:lstStyle/>
          <a:p>
            <a:pPr algn="l" marL="0" indent="0" lvl="0">
              <a:lnSpc>
                <a:spcPts val="4505"/>
              </a:lnSpc>
              <a:spcBef>
                <a:spcPct val="0"/>
              </a:spcBef>
            </a:pPr>
            <a:r>
              <a:rPr lang="en-US" sz="3218" spc="209">
                <a:solidFill>
                  <a:srgbClr val="1A1A1A"/>
                </a:solidFill>
                <a:latin typeface="Alata"/>
                <a:ea typeface="Alata"/>
                <a:cs typeface="Alata"/>
                <a:sym typeface="Alata"/>
              </a:rPr>
              <a:t>Schedule for opportunity development: partnership with other businesses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0" y="-29121"/>
            <a:ext cx="11130361" cy="10316121"/>
            <a:chOff x="0" y="0"/>
            <a:chExt cx="2931453" cy="2717003"/>
          </a:xfrm>
        </p:grpSpPr>
        <p:sp>
          <p:nvSpPr>
            <p:cNvPr name="Freeform 3" id="3"/>
            <p:cNvSpPr/>
            <p:nvPr/>
          </p:nvSpPr>
          <p:spPr>
            <a:xfrm flipH="false" flipV="false" rot="0">
              <a:off x="0" y="0"/>
              <a:ext cx="2931453" cy="2717003"/>
            </a:xfrm>
            <a:custGeom>
              <a:avLst/>
              <a:gdLst/>
              <a:ahLst/>
              <a:cxnLst/>
              <a:rect r="r" b="b" t="t" l="l"/>
              <a:pathLst>
                <a:path h="2717003" w="2931453">
                  <a:moveTo>
                    <a:pt x="0" y="0"/>
                  </a:moveTo>
                  <a:lnTo>
                    <a:pt x="2931453" y="0"/>
                  </a:lnTo>
                  <a:lnTo>
                    <a:pt x="2931453" y="2717003"/>
                  </a:lnTo>
                  <a:lnTo>
                    <a:pt x="0" y="2717003"/>
                  </a:lnTo>
                  <a:close/>
                </a:path>
              </a:pathLst>
            </a:custGeom>
            <a:solidFill>
              <a:srgbClr val="22211E"/>
            </a:solidFill>
          </p:spPr>
        </p:sp>
        <p:sp>
          <p:nvSpPr>
            <p:cNvPr name="TextBox 4" id="4"/>
            <p:cNvSpPr txBox="true"/>
            <p:nvPr/>
          </p:nvSpPr>
          <p:spPr>
            <a:xfrm>
              <a:off x="0" y="-38100"/>
              <a:ext cx="2931453" cy="275510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81037" y="-114300"/>
            <a:ext cx="11988531" cy="2095043"/>
          </a:xfrm>
          <a:prstGeom prst="rect">
            <a:avLst/>
          </a:prstGeom>
        </p:spPr>
        <p:txBody>
          <a:bodyPr anchor="t" rtlCol="false" tIns="0" lIns="0" bIns="0" rIns="0">
            <a:spAutoFit/>
          </a:bodyPr>
          <a:lstStyle/>
          <a:p>
            <a:pPr algn="l" marL="0" indent="0" lvl="0">
              <a:lnSpc>
                <a:spcPts val="8425"/>
              </a:lnSpc>
              <a:spcBef>
                <a:spcPct val="0"/>
              </a:spcBef>
            </a:pPr>
            <a:r>
              <a:rPr lang="en-US" sz="6017" spc="391">
                <a:solidFill>
                  <a:srgbClr val="F2F4F5"/>
                </a:solidFill>
                <a:latin typeface="Alata"/>
                <a:ea typeface="Alata"/>
                <a:cs typeface="Alata"/>
                <a:sym typeface="Alata"/>
              </a:rPr>
              <a:t>Opportunity : partnerships with other businesses</a:t>
            </a:r>
          </a:p>
        </p:txBody>
      </p:sp>
      <p:sp>
        <p:nvSpPr>
          <p:cNvPr name="Freeform 6" id="6"/>
          <p:cNvSpPr/>
          <p:nvPr/>
        </p:nvSpPr>
        <p:spPr>
          <a:xfrm flipH="false" flipV="false" rot="-5400000">
            <a:off x="4508581" y="-576860"/>
            <a:ext cx="6544563" cy="3211121"/>
          </a:xfrm>
          <a:custGeom>
            <a:avLst/>
            <a:gdLst/>
            <a:ahLst/>
            <a:cxnLst/>
            <a:rect r="r" b="b" t="t" l="l"/>
            <a:pathLst>
              <a:path h="3211121" w="6544563">
                <a:moveTo>
                  <a:pt x="0" y="0"/>
                </a:moveTo>
                <a:lnTo>
                  <a:pt x="6544563" y="0"/>
                </a:lnTo>
                <a:lnTo>
                  <a:pt x="6544563" y="3211120"/>
                </a:lnTo>
                <a:lnTo>
                  <a:pt x="0" y="321112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101516"/>
            </a:stretch>
          </a:blipFill>
          <a:ln cap="sq">
            <a:noFill/>
            <a:prstDash val="solid"/>
            <a:miter/>
          </a:ln>
        </p:spPr>
      </p:sp>
      <p:sp>
        <p:nvSpPr>
          <p:cNvPr name="Freeform 7" id="7"/>
          <p:cNvSpPr/>
          <p:nvPr/>
        </p:nvSpPr>
        <p:spPr>
          <a:xfrm flipH="false" flipV="false" rot="0">
            <a:off x="0" y="2625703"/>
            <a:ext cx="11130361" cy="6865077"/>
          </a:xfrm>
          <a:custGeom>
            <a:avLst/>
            <a:gdLst/>
            <a:ahLst/>
            <a:cxnLst/>
            <a:rect r="r" b="b" t="t" l="l"/>
            <a:pathLst>
              <a:path h="6865077" w="11130361">
                <a:moveTo>
                  <a:pt x="0" y="0"/>
                </a:moveTo>
                <a:lnTo>
                  <a:pt x="11130361" y="0"/>
                </a:lnTo>
                <a:lnTo>
                  <a:pt x="11130361" y="6865076"/>
                </a:lnTo>
                <a:lnTo>
                  <a:pt x="0" y="6865076"/>
                </a:lnTo>
                <a:lnTo>
                  <a:pt x="0" y="0"/>
                </a:lnTo>
                <a:close/>
              </a:path>
            </a:pathLst>
          </a:custGeom>
          <a:blipFill>
            <a:blip r:embed="rId4"/>
            <a:stretch>
              <a:fillRect l="0" t="0" r="0" b="0"/>
            </a:stretch>
          </a:blipFill>
        </p:spPr>
      </p:sp>
      <p:sp>
        <p:nvSpPr>
          <p:cNvPr name="Freeform 8" id="8"/>
          <p:cNvSpPr/>
          <p:nvPr/>
        </p:nvSpPr>
        <p:spPr>
          <a:xfrm flipH="false" flipV="false" rot="0">
            <a:off x="15990438" y="0"/>
            <a:ext cx="2297562" cy="2297562"/>
          </a:xfrm>
          <a:custGeom>
            <a:avLst/>
            <a:gdLst/>
            <a:ahLst/>
            <a:cxnLst/>
            <a:rect r="r" b="b" t="t" l="l"/>
            <a:pathLst>
              <a:path h="2297562" w="2297562">
                <a:moveTo>
                  <a:pt x="0" y="0"/>
                </a:moveTo>
                <a:lnTo>
                  <a:pt x="2297562" y="0"/>
                </a:lnTo>
                <a:lnTo>
                  <a:pt x="2297562" y="2297562"/>
                </a:lnTo>
                <a:lnTo>
                  <a:pt x="0" y="2297562"/>
                </a:lnTo>
                <a:lnTo>
                  <a:pt x="0" y="0"/>
                </a:lnTo>
                <a:close/>
              </a:path>
            </a:pathLst>
          </a:custGeom>
          <a:blipFill>
            <a:blip r:embed="rId5"/>
            <a:stretch>
              <a:fillRect l="0" t="0" r="0" b="0"/>
            </a:stretch>
          </a:blipFill>
        </p:spPr>
      </p:sp>
      <p:sp>
        <p:nvSpPr>
          <p:cNvPr name="TextBox 9" id="9"/>
          <p:cNvSpPr txBox="true"/>
          <p:nvPr/>
        </p:nvSpPr>
        <p:spPr>
          <a:xfrm rot="0">
            <a:off x="11515043" y="2559028"/>
            <a:ext cx="6643388" cy="6994173"/>
          </a:xfrm>
          <a:prstGeom prst="rect">
            <a:avLst/>
          </a:prstGeom>
        </p:spPr>
        <p:txBody>
          <a:bodyPr anchor="t" rtlCol="false" tIns="0" lIns="0" bIns="0" rIns="0">
            <a:spAutoFit/>
          </a:bodyPr>
          <a:lstStyle/>
          <a:p>
            <a:pPr algn="l" marL="785628" indent="-392814" lvl="1">
              <a:lnSpc>
                <a:spcPts val="5094"/>
              </a:lnSpc>
              <a:spcBef>
                <a:spcPct val="0"/>
              </a:spcBef>
              <a:buAutoNum type="arabicPeriod" startAt="1"/>
            </a:pPr>
            <a:r>
              <a:rPr lang="en-US" sz="3638" spc="258">
                <a:solidFill>
                  <a:srgbClr val="000000"/>
                </a:solidFill>
                <a:latin typeface="Glacial Indifference"/>
                <a:ea typeface="Glacial Indifference"/>
                <a:cs typeface="Glacial Indifference"/>
                <a:sym typeface="Glacial Indifference"/>
              </a:rPr>
              <a:t>Regulatory challenges affecting partnerships </a:t>
            </a:r>
          </a:p>
          <a:p>
            <a:pPr algn="l" marL="785628" indent="-392814" lvl="1">
              <a:lnSpc>
                <a:spcPts val="5094"/>
              </a:lnSpc>
              <a:spcBef>
                <a:spcPct val="0"/>
              </a:spcBef>
              <a:buAutoNum type="arabicPeriod" startAt="1"/>
            </a:pPr>
            <a:r>
              <a:rPr lang="en-US" sz="3638" spc="258">
                <a:solidFill>
                  <a:srgbClr val="000000"/>
                </a:solidFill>
                <a:latin typeface="Glacial Indifference"/>
                <a:ea typeface="Glacial Indifference"/>
                <a:cs typeface="Glacial Indifference"/>
                <a:sym typeface="Glacial Indifference"/>
              </a:rPr>
              <a:t>Economic downturn reducing business collaborations</a:t>
            </a:r>
          </a:p>
          <a:p>
            <a:pPr algn="l" marL="785628" indent="-392814" lvl="1">
              <a:lnSpc>
                <a:spcPts val="5094"/>
              </a:lnSpc>
              <a:spcBef>
                <a:spcPct val="0"/>
              </a:spcBef>
              <a:buAutoNum type="arabicPeriod" startAt="1"/>
            </a:pPr>
            <a:r>
              <a:rPr lang="en-US" sz="3638" spc="258">
                <a:solidFill>
                  <a:srgbClr val="000000"/>
                </a:solidFill>
                <a:latin typeface="Glacial Indifference"/>
                <a:ea typeface="Glacial Indifference"/>
                <a:cs typeface="Glacial Indifference"/>
                <a:sym typeface="Glacial Indifference"/>
              </a:rPr>
              <a:t>Integration with fintech improving transactions</a:t>
            </a:r>
          </a:p>
          <a:p>
            <a:pPr algn="l" marL="785628" indent="-392814" lvl="1">
              <a:lnSpc>
                <a:spcPts val="5094"/>
              </a:lnSpc>
              <a:spcBef>
                <a:spcPct val="0"/>
              </a:spcBef>
              <a:buAutoNum type="arabicPeriod" startAt="1"/>
            </a:pPr>
            <a:r>
              <a:rPr lang="en-US" sz="3638" spc="258">
                <a:solidFill>
                  <a:srgbClr val="000000"/>
                </a:solidFill>
                <a:latin typeface="Glacial Indifference"/>
                <a:ea typeface="Glacial Indifference"/>
                <a:cs typeface="Glacial Indifference"/>
                <a:sym typeface="Glacial Indifference"/>
              </a:rPr>
              <a:t>Expansion into logistics increasing revenue</a:t>
            </a:r>
          </a:p>
          <a:p>
            <a:pPr algn="l" marL="785628" indent="-392814" lvl="1">
              <a:lnSpc>
                <a:spcPts val="5094"/>
              </a:lnSpc>
              <a:spcBef>
                <a:spcPct val="0"/>
              </a:spcBef>
              <a:buAutoNum type="arabicPeriod" startAt="1"/>
            </a:pPr>
            <a:r>
              <a:rPr lang="en-US" sz="3638" spc="258">
                <a:solidFill>
                  <a:srgbClr val="000000"/>
                </a:solidFill>
                <a:latin typeface="Glacial Indifference"/>
                <a:ea typeface="Glacial Indifference"/>
                <a:cs typeface="Glacial Indifference"/>
                <a:sym typeface="Glacial Indifference"/>
              </a:rPr>
              <a:t>Competition from other mobility platforms</a:t>
            </a:r>
          </a:p>
        </p:txBody>
      </p:sp>
      <p:sp>
        <p:nvSpPr>
          <p:cNvPr name="TextBox 10" id="10"/>
          <p:cNvSpPr txBox="true"/>
          <p:nvPr/>
        </p:nvSpPr>
        <p:spPr>
          <a:xfrm rot="0">
            <a:off x="5363769" y="5033690"/>
            <a:ext cx="402823" cy="838199"/>
          </a:xfrm>
          <a:prstGeom prst="rect">
            <a:avLst/>
          </a:prstGeom>
        </p:spPr>
        <p:txBody>
          <a:bodyPr anchor="t" rtlCol="false" tIns="0" lIns="0" bIns="0" rIns="0">
            <a:spAutoFit/>
          </a:bodyPr>
          <a:lstStyle/>
          <a:p>
            <a:pPr algn="l" marL="0" indent="0" lvl="0">
              <a:lnSpc>
                <a:spcPts val="6825"/>
              </a:lnSpc>
              <a:spcBef>
                <a:spcPct val="0"/>
              </a:spcBef>
            </a:pPr>
            <a:r>
              <a:rPr lang="en-US" sz="4875" spc="316">
                <a:solidFill>
                  <a:srgbClr val="000000"/>
                </a:solidFill>
                <a:latin typeface="Alata"/>
                <a:ea typeface="Alata"/>
                <a:cs typeface="Alata"/>
                <a:sym typeface="Alata"/>
              </a:rPr>
              <a:t>1</a:t>
            </a:r>
          </a:p>
        </p:txBody>
      </p:sp>
      <p:sp>
        <p:nvSpPr>
          <p:cNvPr name="TextBox 11" id="11"/>
          <p:cNvSpPr txBox="true"/>
          <p:nvPr/>
        </p:nvSpPr>
        <p:spPr>
          <a:xfrm rot="0">
            <a:off x="6222406" y="4967015"/>
            <a:ext cx="402823" cy="838199"/>
          </a:xfrm>
          <a:prstGeom prst="rect">
            <a:avLst/>
          </a:prstGeom>
        </p:spPr>
        <p:txBody>
          <a:bodyPr anchor="t" rtlCol="false" tIns="0" lIns="0" bIns="0" rIns="0">
            <a:spAutoFit/>
          </a:bodyPr>
          <a:lstStyle/>
          <a:p>
            <a:pPr algn="l" marL="0" indent="0" lvl="0">
              <a:lnSpc>
                <a:spcPts val="6825"/>
              </a:lnSpc>
              <a:spcBef>
                <a:spcPct val="0"/>
              </a:spcBef>
            </a:pPr>
            <a:r>
              <a:rPr lang="en-US" sz="4875" spc="316">
                <a:solidFill>
                  <a:srgbClr val="000000"/>
                </a:solidFill>
                <a:latin typeface="Alata"/>
                <a:ea typeface="Alata"/>
                <a:cs typeface="Alata"/>
                <a:sym typeface="Alata"/>
              </a:rPr>
              <a:t>5</a:t>
            </a:r>
          </a:p>
        </p:txBody>
      </p:sp>
      <p:sp>
        <p:nvSpPr>
          <p:cNvPr name="TextBox 12" id="12"/>
          <p:cNvSpPr txBox="true"/>
          <p:nvPr/>
        </p:nvSpPr>
        <p:spPr>
          <a:xfrm rot="0">
            <a:off x="4254493" y="4967015"/>
            <a:ext cx="402823" cy="838199"/>
          </a:xfrm>
          <a:prstGeom prst="rect">
            <a:avLst/>
          </a:prstGeom>
        </p:spPr>
        <p:txBody>
          <a:bodyPr anchor="t" rtlCol="false" tIns="0" lIns="0" bIns="0" rIns="0">
            <a:spAutoFit/>
          </a:bodyPr>
          <a:lstStyle/>
          <a:p>
            <a:pPr algn="l" marL="0" indent="0" lvl="0">
              <a:lnSpc>
                <a:spcPts val="6825"/>
              </a:lnSpc>
              <a:spcBef>
                <a:spcPct val="0"/>
              </a:spcBef>
            </a:pPr>
            <a:r>
              <a:rPr lang="en-US" sz="4875" spc="316">
                <a:solidFill>
                  <a:srgbClr val="000000"/>
                </a:solidFill>
                <a:latin typeface="Alata"/>
                <a:ea typeface="Alata"/>
                <a:cs typeface="Alata"/>
                <a:sym typeface="Alata"/>
              </a:rPr>
              <a:t>3</a:t>
            </a:r>
          </a:p>
        </p:txBody>
      </p:sp>
      <p:sp>
        <p:nvSpPr>
          <p:cNvPr name="TextBox 13" id="13"/>
          <p:cNvSpPr txBox="true"/>
          <p:nvPr/>
        </p:nvSpPr>
        <p:spPr>
          <a:xfrm rot="0">
            <a:off x="6928642" y="5338490"/>
            <a:ext cx="402823" cy="838199"/>
          </a:xfrm>
          <a:prstGeom prst="rect">
            <a:avLst/>
          </a:prstGeom>
        </p:spPr>
        <p:txBody>
          <a:bodyPr anchor="t" rtlCol="false" tIns="0" lIns="0" bIns="0" rIns="0">
            <a:spAutoFit/>
          </a:bodyPr>
          <a:lstStyle/>
          <a:p>
            <a:pPr algn="l" marL="0" indent="0" lvl="0">
              <a:lnSpc>
                <a:spcPts val="6825"/>
              </a:lnSpc>
              <a:spcBef>
                <a:spcPct val="0"/>
              </a:spcBef>
            </a:pPr>
            <a:r>
              <a:rPr lang="en-US" sz="4875" spc="316">
                <a:solidFill>
                  <a:srgbClr val="000000"/>
                </a:solidFill>
                <a:latin typeface="Alata"/>
                <a:ea typeface="Alata"/>
                <a:cs typeface="Alata"/>
                <a:sym typeface="Alata"/>
              </a:rPr>
              <a:t>4</a:t>
            </a:r>
          </a:p>
        </p:txBody>
      </p:sp>
      <p:sp>
        <p:nvSpPr>
          <p:cNvPr name="TextBox 14" id="14"/>
          <p:cNvSpPr txBox="true"/>
          <p:nvPr/>
        </p:nvSpPr>
        <p:spPr>
          <a:xfrm rot="0">
            <a:off x="4657316" y="5776639"/>
            <a:ext cx="402823" cy="838199"/>
          </a:xfrm>
          <a:prstGeom prst="rect">
            <a:avLst/>
          </a:prstGeom>
        </p:spPr>
        <p:txBody>
          <a:bodyPr anchor="t" rtlCol="false" tIns="0" lIns="0" bIns="0" rIns="0">
            <a:spAutoFit/>
          </a:bodyPr>
          <a:lstStyle/>
          <a:p>
            <a:pPr algn="l" marL="0" indent="0" lvl="0">
              <a:lnSpc>
                <a:spcPts val="6825"/>
              </a:lnSpc>
              <a:spcBef>
                <a:spcPct val="0"/>
              </a:spcBef>
            </a:pPr>
            <a:r>
              <a:rPr lang="en-US" sz="4875" spc="316">
                <a:solidFill>
                  <a:srgbClr val="000000"/>
                </a:solidFill>
                <a:latin typeface="Alata"/>
                <a:ea typeface="Alata"/>
                <a:cs typeface="Alata"/>
                <a:sym typeface="Alata"/>
              </a:rPr>
              <a:t>2</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EE4D3"/>
        </a:solidFill>
      </p:bgPr>
    </p:bg>
    <p:spTree>
      <p:nvGrpSpPr>
        <p:cNvPr id="1" name=""/>
        <p:cNvGrpSpPr/>
        <p:nvPr/>
      </p:nvGrpSpPr>
      <p:grpSpPr>
        <a:xfrm>
          <a:off x="0" y="0"/>
          <a:ext cx="0" cy="0"/>
          <a:chOff x="0" y="0"/>
          <a:chExt cx="0" cy="0"/>
        </a:xfrm>
      </p:grpSpPr>
      <p:grpSp>
        <p:nvGrpSpPr>
          <p:cNvPr name="Group 2" id="2"/>
          <p:cNvGrpSpPr/>
          <p:nvPr/>
        </p:nvGrpSpPr>
        <p:grpSpPr>
          <a:xfrm rot="-1284157">
            <a:off x="1349709" y="3379106"/>
            <a:ext cx="11454190" cy="14593204"/>
            <a:chOff x="0" y="0"/>
            <a:chExt cx="3016741" cy="3843478"/>
          </a:xfrm>
        </p:grpSpPr>
        <p:sp>
          <p:nvSpPr>
            <p:cNvPr name="Freeform 3" id="3"/>
            <p:cNvSpPr/>
            <p:nvPr/>
          </p:nvSpPr>
          <p:spPr>
            <a:xfrm flipH="false" flipV="false" rot="0">
              <a:off x="0" y="0"/>
              <a:ext cx="3016741" cy="3843478"/>
            </a:xfrm>
            <a:custGeom>
              <a:avLst/>
              <a:gdLst/>
              <a:ahLst/>
              <a:cxnLst/>
              <a:rect r="r" b="b" t="t" l="l"/>
              <a:pathLst>
                <a:path h="3843478" w="3016741">
                  <a:moveTo>
                    <a:pt x="0" y="0"/>
                  </a:moveTo>
                  <a:lnTo>
                    <a:pt x="3016741" y="0"/>
                  </a:lnTo>
                  <a:lnTo>
                    <a:pt x="3016741" y="3843478"/>
                  </a:lnTo>
                  <a:lnTo>
                    <a:pt x="0" y="3843478"/>
                  </a:lnTo>
                  <a:close/>
                </a:path>
              </a:pathLst>
            </a:custGeom>
            <a:solidFill>
              <a:srgbClr val="6D3E2E"/>
            </a:solidFill>
          </p:spPr>
        </p:sp>
        <p:sp>
          <p:nvSpPr>
            <p:cNvPr name="TextBox 4" id="4"/>
            <p:cNvSpPr txBox="true"/>
            <p:nvPr/>
          </p:nvSpPr>
          <p:spPr>
            <a:xfrm>
              <a:off x="0" y="-38100"/>
              <a:ext cx="3016741" cy="388157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473310" y="5319574"/>
            <a:ext cx="9212958" cy="9109312"/>
          </a:xfrm>
          <a:custGeom>
            <a:avLst/>
            <a:gdLst/>
            <a:ahLst/>
            <a:cxnLst/>
            <a:rect r="r" b="b" t="t" l="l"/>
            <a:pathLst>
              <a:path h="9109312" w="9212958">
                <a:moveTo>
                  <a:pt x="0" y="0"/>
                </a:moveTo>
                <a:lnTo>
                  <a:pt x="9212958" y="0"/>
                </a:lnTo>
                <a:lnTo>
                  <a:pt x="9212958" y="9109311"/>
                </a:lnTo>
                <a:lnTo>
                  <a:pt x="0" y="9109311"/>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a:grpSpLocks noChangeAspect="true"/>
          </p:cNvGrpSpPr>
          <p:nvPr/>
        </p:nvGrpSpPr>
        <p:grpSpPr>
          <a:xfrm rot="0">
            <a:off x="0" y="-388708"/>
            <a:ext cx="11341610" cy="13588995"/>
            <a:chOff x="0" y="0"/>
            <a:chExt cx="8585708" cy="10287000"/>
          </a:xfrm>
        </p:grpSpPr>
        <p:sp>
          <p:nvSpPr>
            <p:cNvPr name="Freeform 7" id="7"/>
            <p:cNvSpPr/>
            <p:nvPr/>
          </p:nvSpPr>
          <p:spPr>
            <a:xfrm flipH="false" flipV="false" rot="0">
              <a:off x="0" y="0"/>
              <a:ext cx="8585708" cy="10286999"/>
            </a:xfrm>
            <a:custGeom>
              <a:avLst/>
              <a:gdLst/>
              <a:ahLst/>
              <a:cxnLst/>
              <a:rect r="r" b="b" t="t" l="l"/>
              <a:pathLst>
                <a:path h="10286999" w="8585708">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4"/>
              <a:stretch>
                <a:fillRect l="-40025" t="0" r="-40025" b="0"/>
              </a:stretch>
            </a:blipFill>
          </p:spPr>
        </p:sp>
      </p:grpSp>
      <p:sp>
        <p:nvSpPr>
          <p:cNvPr name="Freeform 8" id="8"/>
          <p:cNvSpPr/>
          <p:nvPr/>
        </p:nvSpPr>
        <p:spPr>
          <a:xfrm flipH="false" flipV="false" rot="0">
            <a:off x="15990438" y="0"/>
            <a:ext cx="2297562" cy="2297562"/>
          </a:xfrm>
          <a:custGeom>
            <a:avLst/>
            <a:gdLst/>
            <a:ahLst/>
            <a:cxnLst/>
            <a:rect r="r" b="b" t="t" l="l"/>
            <a:pathLst>
              <a:path h="2297562" w="2297562">
                <a:moveTo>
                  <a:pt x="0" y="0"/>
                </a:moveTo>
                <a:lnTo>
                  <a:pt x="2297562" y="0"/>
                </a:lnTo>
                <a:lnTo>
                  <a:pt x="2297562" y="2297562"/>
                </a:lnTo>
                <a:lnTo>
                  <a:pt x="0" y="2297562"/>
                </a:lnTo>
                <a:lnTo>
                  <a:pt x="0" y="0"/>
                </a:lnTo>
                <a:close/>
              </a:path>
            </a:pathLst>
          </a:custGeom>
          <a:blipFill>
            <a:blip r:embed="rId5"/>
            <a:stretch>
              <a:fillRect l="0" t="0" r="0" b="0"/>
            </a:stretch>
          </a:blipFill>
        </p:spPr>
      </p:sp>
      <p:sp>
        <p:nvSpPr>
          <p:cNvPr name="TextBox 9" id="9"/>
          <p:cNvSpPr txBox="true"/>
          <p:nvPr/>
        </p:nvSpPr>
        <p:spPr>
          <a:xfrm rot="0">
            <a:off x="11341610" y="4192270"/>
            <a:ext cx="6136317" cy="1127304"/>
          </a:xfrm>
          <a:prstGeom prst="rect">
            <a:avLst/>
          </a:prstGeom>
        </p:spPr>
        <p:txBody>
          <a:bodyPr anchor="t" rtlCol="false" tIns="0" lIns="0" bIns="0" rIns="0">
            <a:spAutoFit/>
          </a:bodyPr>
          <a:lstStyle/>
          <a:p>
            <a:pPr algn="just" marL="0" indent="0" lvl="0">
              <a:lnSpc>
                <a:spcPts val="9265"/>
              </a:lnSpc>
              <a:spcBef>
                <a:spcPct val="0"/>
              </a:spcBef>
            </a:pPr>
            <a:r>
              <a:rPr lang="en-US" sz="6617" spc="430">
                <a:solidFill>
                  <a:srgbClr val="6D3E2E"/>
                </a:solidFill>
                <a:latin typeface="Alata"/>
                <a:ea typeface="Alata"/>
                <a:cs typeface="Alata"/>
                <a:sym typeface="Alata"/>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TextBox 2" id="2"/>
          <p:cNvSpPr txBox="true"/>
          <p:nvPr/>
        </p:nvSpPr>
        <p:spPr>
          <a:xfrm rot="0">
            <a:off x="1936501" y="538971"/>
            <a:ext cx="6349525" cy="1095795"/>
          </a:xfrm>
          <a:prstGeom prst="rect">
            <a:avLst/>
          </a:prstGeom>
        </p:spPr>
        <p:txBody>
          <a:bodyPr anchor="t" rtlCol="false" tIns="0" lIns="0" bIns="0" rIns="0">
            <a:spAutoFit/>
          </a:bodyPr>
          <a:lstStyle/>
          <a:p>
            <a:pPr algn="l" marL="0" indent="0" lvl="0">
              <a:lnSpc>
                <a:spcPts val="8985"/>
              </a:lnSpc>
              <a:spcBef>
                <a:spcPct val="0"/>
              </a:spcBef>
            </a:pPr>
            <a:r>
              <a:rPr lang="en-US" sz="6417" spc="417">
                <a:solidFill>
                  <a:srgbClr val="F2F4F5"/>
                </a:solidFill>
                <a:latin typeface="Alata"/>
                <a:ea typeface="Alata"/>
                <a:cs typeface="Alata"/>
                <a:sym typeface="Alata"/>
              </a:rPr>
              <a:t>Overview</a:t>
            </a:r>
          </a:p>
        </p:txBody>
      </p:sp>
      <p:sp>
        <p:nvSpPr>
          <p:cNvPr name="Freeform 3" id="3"/>
          <p:cNvSpPr/>
          <p:nvPr/>
        </p:nvSpPr>
        <p:spPr>
          <a:xfrm flipH="false" flipV="false" rot="0">
            <a:off x="7850751" y="-2824344"/>
            <a:ext cx="7793769" cy="7706089"/>
          </a:xfrm>
          <a:custGeom>
            <a:avLst/>
            <a:gdLst/>
            <a:ahLst/>
            <a:cxnLst/>
            <a:rect r="r" b="b" t="t" l="l"/>
            <a:pathLst>
              <a:path h="7706089" w="7793769">
                <a:moveTo>
                  <a:pt x="0" y="0"/>
                </a:moveTo>
                <a:lnTo>
                  <a:pt x="7793769" y="0"/>
                </a:lnTo>
                <a:lnTo>
                  <a:pt x="7793769" y="7706088"/>
                </a:lnTo>
                <a:lnTo>
                  <a:pt x="0" y="7706088"/>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5384350" y="2773216"/>
            <a:ext cx="11102518" cy="10977615"/>
          </a:xfrm>
          <a:custGeom>
            <a:avLst/>
            <a:gdLst/>
            <a:ahLst/>
            <a:cxnLst/>
            <a:rect r="r" b="b" t="t" l="l"/>
            <a:pathLst>
              <a:path h="10977615" w="11102518">
                <a:moveTo>
                  <a:pt x="0" y="0"/>
                </a:moveTo>
                <a:lnTo>
                  <a:pt x="11102518" y="0"/>
                </a:lnTo>
                <a:lnTo>
                  <a:pt x="11102518" y="10977615"/>
                </a:lnTo>
                <a:lnTo>
                  <a:pt x="0" y="10977615"/>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5" id="5"/>
          <p:cNvGrpSpPr>
            <a:grpSpLocks noChangeAspect="true"/>
          </p:cNvGrpSpPr>
          <p:nvPr/>
        </p:nvGrpSpPr>
        <p:grpSpPr>
          <a:xfrm rot="0">
            <a:off x="9689189" y="0"/>
            <a:ext cx="8603573" cy="10287000"/>
            <a:chOff x="0" y="0"/>
            <a:chExt cx="8603361" cy="10286746"/>
          </a:xfrm>
        </p:grpSpPr>
        <p:sp>
          <p:nvSpPr>
            <p:cNvPr name="Freeform 6" id="6"/>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9783" t="0" r="-9783" b="0"/>
              </a:stretch>
            </a:blipFill>
          </p:spPr>
        </p:sp>
      </p:grpSp>
      <p:sp>
        <p:nvSpPr>
          <p:cNvPr name="TextBox 7" id="7"/>
          <p:cNvSpPr txBox="true"/>
          <p:nvPr/>
        </p:nvSpPr>
        <p:spPr>
          <a:xfrm rot="0">
            <a:off x="1186501" y="1800953"/>
            <a:ext cx="8281422" cy="7457347"/>
          </a:xfrm>
          <a:prstGeom prst="rect">
            <a:avLst/>
          </a:prstGeom>
        </p:spPr>
        <p:txBody>
          <a:bodyPr anchor="t" rtlCol="false" tIns="0" lIns="0" bIns="0" rIns="0">
            <a:spAutoFit/>
          </a:bodyPr>
          <a:lstStyle/>
          <a:p>
            <a:pPr algn="l">
              <a:lnSpc>
                <a:spcPts val="4240"/>
              </a:lnSpc>
            </a:pPr>
            <a:r>
              <a:rPr lang="en-US" sz="3028" spc="215" b="true">
                <a:solidFill>
                  <a:srgbClr val="F2F4F5"/>
                </a:solidFill>
                <a:latin typeface="Glacial Indifference Bold"/>
                <a:ea typeface="Glacial Indifference Bold"/>
                <a:cs typeface="Glacial Indifference Bold"/>
                <a:sym typeface="Glacial Indifference Bold"/>
              </a:rPr>
              <a:t>1. Macro Strategy</a:t>
            </a:r>
          </a:p>
          <a:p>
            <a:pPr algn="l">
              <a:lnSpc>
                <a:spcPts val="4240"/>
              </a:lnSpc>
            </a:pPr>
            <a:r>
              <a:rPr lang="en-US" sz="3028" spc="215">
                <a:solidFill>
                  <a:srgbClr val="F2F4F5"/>
                </a:solidFill>
                <a:latin typeface="Glacial Indifference"/>
                <a:ea typeface="Glacial Indifference"/>
                <a:cs typeface="Glacial Indifference"/>
                <a:sym typeface="Glacial Indifference"/>
              </a:rPr>
              <a:t>1.1. 7 questions and statements about the                       compagny</a:t>
            </a:r>
          </a:p>
          <a:p>
            <a:pPr algn="l">
              <a:lnSpc>
                <a:spcPts val="4240"/>
              </a:lnSpc>
            </a:pPr>
            <a:r>
              <a:rPr lang="en-US" sz="3028" spc="215">
                <a:solidFill>
                  <a:srgbClr val="F2F4F5"/>
                </a:solidFill>
                <a:latin typeface="Glacial Indifference"/>
                <a:ea typeface="Glacial Indifference"/>
                <a:cs typeface="Glacial Indifference"/>
                <a:sym typeface="Glacial Indifference"/>
              </a:rPr>
              <a:t>1.2. Porter’s force</a:t>
            </a:r>
          </a:p>
          <a:p>
            <a:pPr algn="l">
              <a:lnSpc>
                <a:spcPts val="4240"/>
              </a:lnSpc>
            </a:pPr>
            <a:r>
              <a:rPr lang="en-US" sz="3028" spc="215">
                <a:solidFill>
                  <a:srgbClr val="F2F4F5"/>
                </a:solidFill>
                <a:latin typeface="Glacial Indifference"/>
                <a:ea typeface="Glacial Indifference"/>
                <a:cs typeface="Glacial Indifference"/>
                <a:sym typeface="Glacial Indifference"/>
              </a:rPr>
              <a:t>1.3. Scope (Market situation vs           Competitors)</a:t>
            </a:r>
          </a:p>
          <a:p>
            <a:pPr algn="l">
              <a:lnSpc>
                <a:spcPts val="4240"/>
              </a:lnSpc>
            </a:pPr>
            <a:r>
              <a:rPr lang="en-US" sz="3028" spc="215">
                <a:solidFill>
                  <a:srgbClr val="F2F4F5"/>
                </a:solidFill>
                <a:latin typeface="Glacial Indifference"/>
                <a:ea typeface="Glacial Indifference"/>
                <a:cs typeface="Glacial Indifference"/>
                <a:sym typeface="Glacial Indifference"/>
              </a:rPr>
              <a:t>1.5. SWOT</a:t>
            </a:r>
          </a:p>
          <a:p>
            <a:pPr algn="l">
              <a:lnSpc>
                <a:spcPts val="4240"/>
              </a:lnSpc>
            </a:pPr>
            <a:r>
              <a:rPr lang="en-US" sz="3028" spc="215">
                <a:solidFill>
                  <a:srgbClr val="F2F4F5"/>
                </a:solidFill>
                <a:latin typeface="Glacial Indifference"/>
                <a:ea typeface="Glacial Indifference"/>
                <a:cs typeface="Glacial Indifference"/>
                <a:sym typeface="Glacial Indifference"/>
              </a:rPr>
              <a:t>1.6. Opportunities / Risks</a:t>
            </a:r>
          </a:p>
          <a:p>
            <a:pPr algn="l">
              <a:lnSpc>
                <a:spcPts val="4240"/>
              </a:lnSpc>
            </a:pPr>
            <a:r>
              <a:rPr lang="en-US" sz="3028" spc="215">
                <a:solidFill>
                  <a:srgbClr val="F2F4F5"/>
                </a:solidFill>
                <a:latin typeface="Glacial Indifference"/>
                <a:ea typeface="Glacial Indifference"/>
                <a:cs typeface="Glacial Indifference"/>
                <a:sym typeface="Glacial Indifference"/>
              </a:rPr>
              <a:t>1.7. Position of UBER</a:t>
            </a:r>
          </a:p>
          <a:p>
            <a:pPr algn="l">
              <a:lnSpc>
                <a:spcPts val="4240"/>
              </a:lnSpc>
            </a:pPr>
            <a:r>
              <a:rPr lang="en-US" sz="3028" spc="215">
                <a:solidFill>
                  <a:srgbClr val="F2F4F5"/>
                </a:solidFill>
                <a:latin typeface="Glacial Indifference"/>
                <a:ea typeface="Glacial Indifference"/>
                <a:cs typeface="Glacial Indifference"/>
                <a:sym typeface="Glacial Indifference"/>
              </a:rPr>
              <a:t>1.8. UBER income statement</a:t>
            </a:r>
          </a:p>
          <a:p>
            <a:pPr algn="l">
              <a:lnSpc>
                <a:spcPts val="4240"/>
              </a:lnSpc>
            </a:pPr>
            <a:r>
              <a:rPr lang="en-US" sz="3028" spc="215">
                <a:solidFill>
                  <a:srgbClr val="F2F4F5"/>
                </a:solidFill>
                <a:latin typeface="Glacial Indifference"/>
                <a:ea typeface="Glacial Indifference"/>
                <a:cs typeface="Glacial Indifference"/>
                <a:sym typeface="Glacial Indifference"/>
              </a:rPr>
              <a:t>1.9.  UBER profit forecast</a:t>
            </a:r>
          </a:p>
          <a:p>
            <a:pPr algn="l">
              <a:lnSpc>
                <a:spcPts val="4240"/>
              </a:lnSpc>
            </a:pPr>
            <a:r>
              <a:rPr lang="en-US" sz="3028" spc="215">
                <a:solidFill>
                  <a:srgbClr val="F2F4F5"/>
                </a:solidFill>
                <a:latin typeface="Glacial Indifference"/>
                <a:ea typeface="Glacial Indifference"/>
                <a:cs typeface="Glacial Indifference"/>
                <a:sym typeface="Glacial Indifference"/>
              </a:rPr>
              <a:t>2</a:t>
            </a:r>
            <a:r>
              <a:rPr lang="en-US" sz="3028" spc="215">
                <a:solidFill>
                  <a:srgbClr val="F2F4F5"/>
                </a:solidFill>
                <a:latin typeface="Glacial Indifference"/>
                <a:ea typeface="Glacial Indifference"/>
                <a:cs typeface="Glacial Indifference"/>
                <a:sym typeface="Glacial Indifference"/>
              </a:rPr>
              <a:t>.</a:t>
            </a:r>
            <a:r>
              <a:rPr lang="en-US" sz="3028" spc="215" b="true">
                <a:solidFill>
                  <a:srgbClr val="F2F4F5"/>
                </a:solidFill>
                <a:latin typeface="Glacial Indifference Bold"/>
                <a:ea typeface="Glacial Indifference Bold"/>
                <a:cs typeface="Glacial Indifference Bold"/>
                <a:sym typeface="Glacial Indifference Bold"/>
              </a:rPr>
              <a:t> Micro strategy</a:t>
            </a:r>
          </a:p>
          <a:p>
            <a:pPr algn="l">
              <a:lnSpc>
                <a:spcPts val="4240"/>
              </a:lnSpc>
            </a:pPr>
            <a:r>
              <a:rPr lang="en-US" sz="3028" spc="215">
                <a:solidFill>
                  <a:srgbClr val="F2F4F5"/>
                </a:solidFill>
                <a:latin typeface="Glacial Indifference"/>
                <a:ea typeface="Glacial Indifference"/>
                <a:cs typeface="Glacial Indifference"/>
                <a:sym typeface="Glacial Indifference"/>
              </a:rPr>
              <a:t>2.1. Schedule relative to the SWOT analysis</a:t>
            </a:r>
          </a:p>
          <a:p>
            <a:pPr algn="l">
              <a:lnSpc>
                <a:spcPts val="4240"/>
              </a:lnSpc>
            </a:pPr>
            <a:r>
              <a:rPr lang="en-US" sz="3028" spc="215">
                <a:solidFill>
                  <a:srgbClr val="F2F4F5"/>
                </a:solidFill>
                <a:latin typeface="Glacial Indifference"/>
                <a:ea typeface="Glacial Indifference"/>
                <a:cs typeface="Glacial Indifference"/>
                <a:sym typeface="Glacial Indifference"/>
              </a:rPr>
              <a:t>2.2. Risks and opportunities</a:t>
            </a:r>
          </a:p>
        </p:txBody>
      </p:sp>
      <p:sp>
        <p:nvSpPr>
          <p:cNvPr name="Freeform 8" id="8"/>
          <p:cNvSpPr/>
          <p:nvPr/>
        </p:nvSpPr>
        <p:spPr>
          <a:xfrm flipH="false" flipV="false" rot="0">
            <a:off x="15990438" y="0"/>
            <a:ext cx="2297562" cy="2297562"/>
          </a:xfrm>
          <a:custGeom>
            <a:avLst/>
            <a:gdLst/>
            <a:ahLst/>
            <a:cxnLst/>
            <a:rect r="r" b="b" t="t" l="l"/>
            <a:pathLst>
              <a:path h="2297562" w="2297562">
                <a:moveTo>
                  <a:pt x="0" y="0"/>
                </a:moveTo>
                <a:lnTo>
                  <a:pt x="2297562" y="0"/>
                </a:lnTo>
                <a:lnTo>
                  <a:pt x="2297562" y="2297562"/>
                </a:lnTo>
                <a:lnTo>
                  <a:pt x="0" y="2297562"/>
                </a:lnTo>
                <a:lnTo>
                  <a:pt x="0" y="0"/>
                </a:lnTo>
                <a:close/>
              </a:path>
            </a:pathLst>
          </a:custGeom>
          <a:blipFill>
            <a:blip r:embed="rId5"/>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E5D9"/>
        </a:solidFill>
      </p:bgPr>
    </p:bg>
    <p:spTree>
      <p:nvGrpSpPr>
        <p:cNvPr id="1" name=""/>
        <p:cNvGrpSpPr/>
        <p:nvPr/>
      </p:nvGrpSpPr>
      <p:grpSpPr>
        <a:xfrm>
          <a:off x="0" y="0"/>
          <a:ext cx="0" cy="0"/>
          <a:chOff x="0" y="0"/>
          <a:chExt cx="0" cy="0"/>
        </a:xfrm>
      </p:grpSpPr>
      <p:grpSp>
        <p:nvGrpSpPr>
          <p:cNvPr name="Group 2" id="2"/>
          <p:cNvGrpSpPr/>
          <p:nvPr/>
        </p:nvGrpSpPr>
        <p:grpSpPr>
          <a:xfrm rot="-1284157">
            <a:off x="-2096429" y="-160380"/>
            <a:ext cx="11454190" cy="14593204"/>
            <a:chOff x="0" y="0"/>
            <a:chExt cx="3016741" cy="3843478"/>
          </a:xfrm>
        </p:grpSpPr>
        <p:sp>
          <p:nvSpPr>
            <p:cNvPr name="Freeform 3" id="3"/>
            <p:cNvSpPr/>
            <p:nvPr/>
          </p:nvSpPr>
          <p:spPr>
            <a:xfrm flipH="false" flipV="false" rot="0">
              <a:off x="0" y="0"/>
              <a:ext cx="3016741" cy="3843478"/>
            </a:xfrm>
            <a:custGeom>
              <a:avLst/>
              <a:gdLst/>
              <a:ahLst/>
              <a:cxnLst/>
              <a:rect r="r" b="b" t="t" l="l"/>
              <a:pathLst>
                <a:path h="3843478" w="3016741">
                  <a:moveTo>
                    <a:pt x="0" y="0"/>
                  </a:moveTo>
                  <a:lnTo>
                    <a:pt x="3016741" y="0"/>
                  </a:lnTo>
                  <a:lnTo>
                    <a:pt x="3016741" y="3843478"/>
                  </a:lnTo>
                  <a:lnTo>
                    <a:pt x="0" y="3843478"/>
                  </a:lnTo>
                  <a:close/>
                </a:path>
              </a:pathLst>
            </a:custGeom>
            <a:solidFill>
              <a:srgbClr val="524137"/>
            </a:solidFill>
          </p:spPr>
        </p:sp>
        <p:sp>
          <p:nvSpPr>
            <p:cNvPr name="TextBox 4" id="4"/>
            <p:cNvSpPr txBox="true"/>
            <p:nvPr/>
          </p:nvSpPr>
          <p:spPr>
            <a:xfrm>
              <a:off x="0" y="-38100"/>
              <a:ext cx="3016741" cy="388157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473310" y="5319574"/>
            <a:ext cx="9212958" cy="9109312"/>
          </a:xfrm>
          <a:custGeom>
            <a:avLst/>
            <a:gdLst/>
            <a:ahLst/>
            <a:cxnLst/>
            <a:rect r="r" b="b" t="t" l="l"/>
            <a:pathLst>
              <a:path h="9109312" w="9212958">
                <a:moveTo>
                  <a:pt x="0" y="0"/>
                </a:moveTo>
                <a:lnTo>
                  <a:pt x="9212958" y="0"/>
                </a:lnTo>
                <a:lnTo>
                  <a:pt x="9212958" y="9109311"/>
                </a:lnTo>
                <a:lnTo>
                  <a:pt x="0" y="9109311"/>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a:grpSpLocks noChangeAspect="true"/>
          </p:cNvGrpSpPr>
          <p:nvPr/>
        </p:nvGrpSpPr>
        <p:grpSpPr>
          <a:xfrm rot="0">
            <a:off x="0" y="0"/>
            <a:ext cx="8585708" cy="10287000"/>
            <a:chOff x="0" y="0"/>
            <a:chExt cx="8585708" cy="10287000"/>
          </a:xfrm>
        </p:grpSpPr>
        <p:sp>
          <p:nvSpPr>
            <p:cNvPr name="Freeform 7" id="7"/>
            <p:cNvSpPr/>
            <p:nvPr/>
          </p:nvSpPr>
          <p:spPr>
            <a:xfrm flipH="false" flipV="false" rot="0">
              <a:off x="0" y="0"/>
              <a:ext cx="8585708" cy="10286999"/>
            </a:xfrm>
            <a:custGeom>
              <a:avLst/>
              <a:gdLst/>
              <a:ahLst/>
              <a:cxnLst/>
              <a:rect r="r" b="b" t="t" l="l"/>
              <a:pathLst>
                <a:path h="10286999" w="8585708">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4"/>
              <a:stretch>
                <a:fillRect l="-63934" t="0" r="-63934" b="0"/>
              </a:stretch>
            </a:blipFill>
          </p:spPr>
        </p:sp>
      </p:grpSp>
      <p:sp>
        <p:nvSpPr>
          <p:cNvPr name="Freeform 8" id="8"/>
          <p:cNvSpPr/>
          <p:nvPr/>
        </p:nvSpPr>
        <p:spPr>
          <a:xfrm flipH="false" flipV="false" rot="0">
            <a:off x="10297850" y="1531672"/>
            <a:ext cx="1034655" cy="818472"/>
          </a:xfrm>
          <a:custGeom>
            <a:avLst/>
            <a:gdLst/>
            <a:ahLst/>
            <a:cxnLst/>
            <a:rect r="r" b="b" t="t" l="l"/>
            <a:pathLst>
              <a:path h="818472" w="1034655">
                <a:moveTo>
                  <a:pt x="0" y="0"/>
                </a:moveTo>
                <a:lnTo>
                  <a:pt x="1034655" y="0"/>
                </a:lnTo>
                <a:lnTo>
                  <a:pt x="1034655" y="818473"/>
                </a:lnTo>
                <a:lnTo>
                  <a:pt x="0" y="8184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9" id="9"/>
          <p:cNvGrpSpPr/>
          <p:nvPr/>
        </p:nvGrpSpPr>
        <p:grpSpPr>
          <a:xfrm rot="0">
            <a:off x="10297850" y="3253523"/>
            <a:ext cx="47625" cy="2066050"/>
            <a:chOff x="0" y="0"/>
            <a:chExt cx="12543" cy="544145"/>
          </a:xfrm>
        </p:grpSpPr>
        <p:sp>
          <p:nvSpPr>
            <p:cNvPr name="Freeform 10" id="10"/>
            <p:cNvSpPr/>
            <p:nvPr/>
          </p:nvSpPr>
          <p:spPr>
            <a:xfrm flipH="false" flipV="false" rot="0">
              <a:off x="0" y="0"/>
              <a:ext cx="12543" cy="544145"/>
            </a:xfrm>
            <a:custGeom>
              <a:avLst/>
              <a:gdLst/>
              <a:ahLst/>
              <a:cxnLst/>
              <a:rect r="r" b="b" t="t" l="l"/>
              <a:pathLst>
                <a:path h="544145" w="12543">
                  <a:moveTo>
                    <a:pt x="0" y="0"/>
                  </a:moveTo>
                  <a:lnTo>
                    <a:pt x="12543" y="0"/>
                  </a:lnTo>
                  <a:lnTo>
                    <a:pt x="12543" y="544145"/>
                  </a:lnTo>
                  <a:lnTo>
                    <a:pt x="0" y="544145"/>
                  </a:lnTo>
                  <a:close/>
                </a:path>
              </a:pathLst>
            </a:custGeom>
            <a:solidFill>
              <a:srgbClr val="22211E"/>
            </a:solidFill>
            <a:ln cap="sq">
              <a:noFill/>
              <a:prstDash val="solid"/>
              <a:miter/>
            </a:ln>
          </p:spPr>
        </p:sp>
        <p:sp>
          <p:nvSpPr>
            <p:cNvPr name="TextBox 11" id="11"/>
            <p:cNvSpPr txBox="true"/>
            <p:nvPr/>
          </p:nvSpPr>
          <p:spPr>
            <a:xfrm>
              <a:off x="0" y="-38100"/>
              <a:ext cx="12543" cy="58224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2" id="12"/>
          <p:cNvSpPr txBox="true"/>
          <p:nvPr/>
        </p:nvSpPr>
        <p:spPr>
          <a:xfrm rot="0">
            <a:off x="14127082" y="8530034"/>
            <a:ext cx="2025971" cy="281867"/>
          </a:xfrm>
          <a:prstGeom prst="rect">
            <a:avLst/>
          </a:prstGeom>
        </p:spPr>
        <p:txBody>
          <a:bodyPr anchor="t" rtlCol="false" tIns="0" lIns="0" bIns="0" rIns="0">
            <a:spAutoFit/>
          </a:bodyPr>
          <a:lstStyle/>
          <a:p>
            <a:pPr algn="ctr">
              <a:lnSpc>
                <a:spcPts val="2314"/>
              </a:lnSpc>
              <a:spcBef>
                <a:spcPct val="0"/>
              </a:spcBef>
            </a:pPr>
            <a:r>
              <a:rPr lang="en-US" sz="1652" i="true" spc="39">
                <a:solidFill>
                  <a:srgbClr val="F2F4F5"/>
                </a:solidFill>
                <a:latin typeface="Glacial Indifference Italics"/>
                <a:ea typeface="Glacial Indifference Italics"/>
                <a:cs typeface="Glacial Indifference Italics"/>
                <a:sym typeface="Glacial Indifference Italics"/>
              </a:rPr>
              <a:t>Gerente General</a:t>
            </a:r>
          </a:p>
        </p:txBody>
      </p:sp>
      <p:sp>
        <p:nvSpPr>
          <p:cNvPr name="TextBox 13" id="13"/>
          <p:cNvSpPr txBox="true"/>
          <p:nvPr/>
        </p:nvSpPr>
        <p:spPr>
          <a:xfrm rot="0">
            <a:off x="10815177" y="2915742"/>
            <a:ext cx="6136317" cy="2227758"/>
          </a:xfrm>
          <a:prstGeom prst="rect">
            <a:avLst/>
          </a:prstGeom>
        </p:spPr>
        <p:txBody>
          <a:bodyPr anchor="t" rtlCol="false" tIns="0" lIns="0" bIns="0" rIns="0">
            <a:spAutoFit/>
          </a:bodyPr>
          <a:lstStyle/>
          <a:p>
            <a:pPr algn="just" marL="0" indent="0" lvl="0">
              <a:lnSpc>
                <a:spcPts val="8985"/>
              </a:lnSpc>
              <a:spcBef>
                <a:spcPct val="0"/>
              </a:spcBef>
            </a:pPr>
            <a:r>
              <a:rPr lang="en-US" sz="6417" spc="417">
                <a:solidFill>
                  <a:srgbClr val="524137"/>
                </a:solidFill>
                <a:latin typeface="Alata"/>
                <a:ea typeface="Alata"/>
                <a:cs typeface="Alata"/>
                <a:sym typeface="Alata"/>
              </a:rPr>
              <a:t>Macro strategy</a:t>
            </a:r>
          </a:p>
        </p:txBody>
      </p:sp>
      <p:sp>
        <p:nvSpPr>
          <p:cNvPr name="TextBox 14" id="14"/>
          <p:cNvSpPr txBox="true"/>
          <p:nvPr/>
        </p:nvSpPr>
        <p:spPr>
          <a:xfrm rot="0">
            <a:off x="11625487" y="1777139"/>
            <a:ext cx="2174166" cy="356114"/>
          </a:xfrm>
          <a:prstGeom prst="rect">
            <a:avLst/>
          </a:prstGeom>
        </p:spPr>
        <p:txBody>
          <a:bodyPr anchor="t" rtlCol="false" tIns="0" lIns="0" bIns="0" rIns="0">
            <a:spAutoFit/>
          </a:bodyPr>
          <a:lstStyle/>
          <a:p>
            <a:pPr algn="l" marL="0" indent="0" lvl="0">
              <a:lnSpc>
                <a:spcPts val="2708"/>
              </a:lnSpc>
            </a:pPr>
            <a:r>
              <a:rPr lang="en-US" sz="2531" spc="179">
                <a:solidFill>
                  <a:srgbClr val="896B59"/>
                </a:solidFill>
                <a:latin typeface="Glacial Indifference"/>
                <a:ea typeface="Glacial Indifference"/>
                <a:cs typeface="Glacial Indifference"/>
                <a:sym typeface="Glacial Indifference"/>
              </a:rPr>
              <a:t>UBER</a:t>
            </a:r>
          </a:p>
        </p:txBody>
      </p:sp>
      <p:sp>
        <p:nvSpPr>
          <p:cNvPr name="Freeform 15" id="15"/>
          <p:cNvSpPr/>
          <p:nvPr/>
        </p:nvSpPr>
        <p:spPr>
          <a:xfrm flipH="false" flipV="false" rot="0">
            <a:off x="15990438" y="0"/>
            <a:ext cx="2297562" cy="2297562"/>
          </a:xfrm>
          <a:custGeom>
            <a:avLst/>
            <a:gdLst/>
            <a:ahLst/>
            <a:cxnLst/>
            <a:rect r="r" b="b" t="t" l="l"/>
            <a:pathLst>
              <a:path h="2297562" w="2297562">
                <a:moveTo>
                  <a:pt x="0" y="0"/>
                </a:moveTo>
                <a:lnTo>
                  <a:pt x="2297562" y="0"/>
                </a:lnTo>
                <a:lnTo>
                  <a:pt x="2297562" y="2297562"/>
                </a:lnTo>
                <a:lnTo>
                  <a:pt x="0" y="2297562"/>
                </a:lnTo>
                <a:lnTo>
                  <a:pt x="0" y="0"/>
                </a:lnTo>
                <a:close/>
              </a:path>
            </a:pathLst>
          </a:custGeom>
          <a:blipFill>
            <a:blip r:embed="rId7"/>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4241" t="-32827" r="0" b="-32827"/>
            </a:stretch>
          </a:blipFill>
        </p:spPr>
      </p:sp>
      <p:sp>
        <p:nvSpPr>
          <p:cNvPr name="Freeform 3" id="3"/>
          <p:cNvSpPr/>
          <p:nvPr/>
        </p:nvSpPr>
        <p:spPr>
          <a:xfrm flipH="false" flipV="false" rot="0">
            <a:off x="8016987" y="5337502"/>
            <a:ext cx="9379701" cy="9274179"/>
          </a:xfrm>
          <a:custGeom>
            <a:avLst/>
            <a:gdLst/>
            <a:ahLst/>
            <a:cxnLst/>
            <a:rect r="r" b="b" t="t" l="l"/>
            <a:pathLst>
              <a:path h="9274179" w="9379701">
                <a:moveTo>
                  <a:pt x="0" y="0"/>
                </a:moveTo>
                <a:lnTo>
                  <a:pt x="9379700" y="0"/>
                </a:lnTo>
                <a:lnTo>
                  <a:pt x="9379700" y="9274179"/>
                </a:lnTo>
                <a:lnTo>
                  <a:pt x="0" y="9274179"/>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5990438" y="0"/>
            <a:ext cx="2297562" cy="2297562"/>
          </a:xfrm>
          <a:custGeom>
            <a:avLst/>
            <a:gdLst/>
            <a:ahLst/>
            <a:cxnLst/>
            <a:rect r="r" b="b" t="t" l="l"/>
            <a:pathLst>
              <a:path h="2297562" w="2297562">
                <a:moveTo>
                  <a:pt x="0" y="0"/>
                </a:moveTo>
                <a:lnTo>
                  <a:pt x="2297562" y="0"/>
                </a:lnTo>
                <a:lnTo>
                  <a:pt x="2297562" y="2297562"/>
                </a:lnTo>
                <a:lnTo>
                  <a:pt x="0" y="2297562"/>
                </a:lnTo>
                <a:lnTo>
                  <a:pt x="0" y="0"/>
                </a:lnTo>
                <a:close/>
              </a:path>
            </a:pathLst>
          </a:custGeom>
          <a:blipFill>
            <a:blip r:embed="rId5"/>
            <a:stretch>
              <a:fillRect l="0" t="0" r="0" b="0"/>
            </a:stretch>
          </a:blipFill>
        </p:spPr>
      </p:sp>
      <p:sp>
        <p:nvSpPr>
          <p:cNvPr name="Freeform 5" id="5"/>
          <p:cNvSpPr/>
          <p:nvPr/>
        </p:nvSpPr>
        <p:spPr>
          <a:xfrm flipH="false" flipV="false" rot="0">
            <a:off x="1319213" y="938351"/>
            <a:ext cx="15649573" cy="8798303"/>
          </a:xfrm>
          <a:custGeom>
            <a:avLst/>
            <a:gdLst/>
            <a:ahLst/>
            <a:cxnLst/>
            <a:rect r="r" b="b" t="t" l="l"/>
            <a:pathLst>
              <a:path h="8798303" w="15649573">
                <a:moveTo>
                  <a:pt x="0" y="0"/>
                </a:moveTo>
                <a:lnTo>
                  <a:pt x="15649574" y="0"/>
                </a:lnTo>
                <a:lnTo>
                  <a:pt x="15649574" y="8798302"/>
                </a:lnTo>
                <a:lnTo>
                  <a:pt x="0" y="87983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578754" y="5289877"/>
            <a:ext cx="4077956" cy="1590167"/>
          </a:xfrm>
          <a:prstGeom prst="rect">
            <a:avLst/>
          </a:prstGeom>
        </p:spPr>
        <p:txBody>
          <a:bodyPr anchor="t" rtlCol="false" tIns="0" lIns="0" bIns="0" rIns="0">
            <a:spAutoFit/>
          </a:bodyPr>
          <a:lstStyle/>
          <a:p>
            <a:pPr algn="l">
              <a:lnSpc>
                <a:spcPts val="3178"/>
              </a:lnSpc>
              <a:spcBef>
                <a:spcPct val="0"/>
              </a:spcBef>
            </a:pPr>
            <a:r>
              <a:rPr lang="en-US" sz="2270" spc="161">
                <a:solidFill>
                  <a:srgbClr val="F2F4F5"/>
                </a:solidFill>
                <a:latin typeface="Glacial Indifference"/>
                <a:ea typeface="Glacial Indifference"/>
                <a:cs typeface="Glacial Indifference"/>
                <a:sym typeface="Glacial Indifference"/>
              </a:rPr>
              <a:t>To improve urban mobility, reduce car dependency, and provide earning opportunities.</a:t>
            </a:r>
          </a:p>
        </p:txBody>
      </p:sp>
      <p:sp>
        <p:nvSpPr>
          <p:cNvPr name="TextBox 7" id="7"/>
          <p:cNvSpPr txBox="true"/>
          <p:nvPr/>
        </p:nvSpPr>
        <p:spPr>
          <a:xfrm rot="0">
            <a:off x="8361915" y="1014551"/>
            <a:ext cx="9630359" cy="1035508"/>
          </a:xfrm>
          <a:prstGeom prst="rect">
            <a:avLst/>
          </a:prstGeom>
        </p:spPr>
        <p:txBody>
          <a:bodyPr anchor="t" rtlCol="false" tIns="0" lIns="0" bIns="0" rIns="0">
            <a:spAutoFit/>
          </a:bodyPr>
          <a:lstStyle/>
          <a:p>
            <a:pPr algn="l" marL="0" indent="0" lvl="0">
              <a:lnSpc>
                <a:spcPts val="4018"/>
              </a:lnSpc>
            </a:pPr>
            <a:r>
              <a:rPr lang="en-US" sz="4018" spc="261">
                <a:solidFill>
                  <a:srgbClr val="F2F4F5"/>
                </a:solidFill>
                <a:latin typeface="Alata"/>
                <a:ea typeface="Alata"/>
                <a:cs typeface="Alata"/>
                <a:sym typeface="Alata"/>
              </a:rPr>
              <a:t>What are the main services Uber offers besides ride-hailing?</a:t>
            </a:r>
          </a:p>
        </p:txBody>
      </p:sp>
      <p:sp>
        <p:nvSpPr>
          <p:cNvPr name="Freeform 8" id="8"/>
          <p:cNvSpPr/>
          <p:nvPr/>
        </p:nvSpPr>
        <p:spPr>
          <a:xfrm flipH="false" flipV="false" rot="0">
            <a:off x="8361915" y="3450621"/>
            <a:ext cx="5364505" cy="5717703"/>
          </a:xfrm>
          <a:custGeom>
            <a:avLst/>
            <a:gdLst/>
            <a:ahLst/>
            <a:cxnLst/>
            <a:rect r="r" b="b" t="t" l="l"/>
            <a:pathLst>
              <a:path h="5717703" w="5364505">
                <a:moveTo>
                  <a:pt x="0" y="0"/>
                </a:moveTo>
                <a:lnTo>
                  <a:pt x="5364505" y="0"/>
                </a:lnTo>
                <a:lnTo>
                  <a:pt x="5364505" y="5717702"/>
                </a:lnTo>
                <a:lnTo>
                  <a:pt x="0" y="5717702"/>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61565" b="-49879"/>
            </a:stretch>
          </a:blipFill>
          <a:ln cap="sq">
            <a:noFill/>
            <a:prstDash val="solid"/>
            <a:miter/>
          </a:ln>
        </p:spPr>
      </p:sp>
      <p:sp>
        <p:nvSpPr>
          <p:cNvPr name="TextBox 9" id="9"/>
          <p:cNvSpPr txBox="true"/>
          <p:nvPr/>
        </p:nvSpPr>
        <p:spPr>
          <a:xfrm rot="0">
            <a:off x="1578754" y="1158448"/>
            <a:ext cx="5919456" cy="688467"/>
          </a:xfrm>
          <a:prstGeom prst="rect">
            <a:avLst/>
          </a:prstGeom>
        </p:spPr>
        <p:txBody>
          <a:bodyPr anchor="t" rtlCol="false" tIns="0" lIns="0" bIns="0" rIns="0">
            <a:spAutoFit/>
          </a:bodyPr>
          <a:lstStyle/>
          <a:p>
            <a:pPr algn="l" marL="0" indent="0" lvl="0">
              <a:lnSpc>
                <a:spcPts val="5628"/>
              </a:lnSpc>
              <a:spcBef>
                <a:spcPct val="0"/>
              </a:spcBef>
            </a:pPr>
            <a:r>
              <a:rPr lang="en-US" sz="4020" spc="261">
                <a:solidFill>
                  <a:srgbClr val="F2F4F5"/>
                </a:solidFill>
                <a:latin typeface="Alata"/>
                <a:ea typeface="Alata"/>
                <a:cs typeface="Alata"/>
                <a:sym typeface="Alata"/>
              </a:rPr>
              <a:t>When ? Who ?</a:t>
            </a:r>
          </a:p>
        </p:txBody>
      </p:sp>
      <p:sp>
        <p:nvSpPr>
          <p:cNvPr name="TextBox 10" id="10"/>
          <p:cNvSpPr txBox="true"/>
          <p:nvPr/>
        </p:nvSpPr>
        <p:spPr>
          <a:xfrm rot="0">
            <a:off x="8361915" y="2066730"/>
            <a:ext cx="8670698" cy="1614218"/>
          </a:xfrm>
          <a:prstGeom prst="rect">
            <a:avLst/>
          </a:prstGeom>
        </p:spPr>
        <p:txBody>
          <a:bodyPr anchor="t" rtlCol="false" tIns="0" lIns="0" bIns="0" rIns="0">
            <a:spAutoFit/>
          </a:bodyPr>
          <a:lstStyle/>
          <a:p>
            <a:pPr algn="l" marL="490767" indent="-245384" lvl="1">
              <a:lnSpc>
                <a:spcPts val="3182"/>
              </a:lnSpc>
              <a:spcBef>
                <a:spcPct val="0"/>
              </a:spcBef>
              <a:buFont typeface="Arial"/>
              <a:buChar char="•"/>
            </a:pPr>
            <a:r>
              <a:rPr lang="en-US" sz="2273">
                <a:solidFill>
                  <a:srgbClr val="F2F4F5"/>
                </a:solidFill>
                <a:latin typeface="Glacial Indifference"/>
                <a:ea typeface="Glacial Indifference"/>
                <a:cs typeface="Glacial Indifference"/>
                <a:sym typeface="Glacial Indifference"/>
              </a:rPr>
              <a:t>Uber Eats (food delivery), Uber Freight (trucking logistics)</a:t>
            </a:r>
          </a:p>
          <a:p>
            <a:pPr algn="l" marL="490767" indent="-245384" lvl="1">
              <a:lnSpc>
                <a:spcPts val="3182"/>
              </a:lnSpc>
              <a:spcBef>
                <a:spcPct val="0"/>
              </a:spcBef>
              <a:buFont typeface="Arial"/>
              <a:buChar char="•"/>
            </a:pPr>
            <a:r>
              <a:rPr lang="en-US" sz="2273">
                <a:solidFill>
                  <a:srgbClr val="F2F4F5"/>
                </a:solidFill>
                <a:latin typeface="Glacial Indifference"/>
                <a:ea typeface="Glacial Indifference"/>
                <a:cs typeface="Glacial Indifference"/>
                <a:sym typeface="Glacial Indifference"/>
              </a:rPr>
              <a:t>Uber for Business (corporate transport solutions)</a:t>
            </a:r>
          </a:p>
          <a:p>
            <a:pPr algn="l" marL="490767" indent="-245384" lvl="1">
              <a:lnSpc>
                <a:spcPts val="3182"/>
              </a:lnSpc>
              <a:spcBef>
                <a:spcPct val="0"/>
              </a:spcBef>
              <a:buFont typeface="Arial"/>
              <a:buChar char="•"/>
            </a:pPr>
            <a:r>
              <a:rPr lang="en-US" sz="2273">
                <a:solidFill>
                  <a:srgbClr val="F2F4F5"/>
                </a:solidFill>
                <a:latin typeface="Glacial Indifference"/>
                <a:ea typeface="Glacial Indifference"/>
                <a:cs typeface="Glacial Indifference"/>
                <a:sym typeface="Glacial Indifference"/>
              </a:rPr>
              <a:t>Uber Reserve (pre-scheduled rides).</a:t>
            </a:r>
          </a:p>
          <a:p>
            <a:pPr algn="l" marL="490767" indent="-245384" lvl="1">
              <a:lnSpc>
                <a:spcPts val="3182"/>
              </a:lnSpc>
              <a:spcBef>
                <a:spcPct val="0"/>
              </a:spcBef>
              <a:buFont typeface="Arial"/>
              <a:buChar char="•"/>
            </a:pPr>
            <a:r>
              <a:rPr lang="en-US" sz="2273">
                <a:solidFill>
                  <a:srgbClr val="F2F4F5"/>
                </a:solidFill>
                <a:latin typeface="Glacial Indifference"/>
                <a:ea typeface="Glacial Indifference"/>
                <a:cs typeface="Glacial Indifference"/>
                <a:sym typeface="Glacial Indifference"/>
              </a:rPr>
              <a:t>Uber Jump (</a:t>
            </a:r>
            <a:r>
              <a:rPr lang="en-US" sz="2273">
                <a:solidFill>
                  <a:srgbClr val="F2F4F5"/>
                </a:solidFill>
                <a:latin typeface="Glacial Indifference"/>
                <a:ea typeface="Glacial Indifference"/>
                <a:cs typeface="Glacial Indifference"/>
                <a:sym typeface="Glacial Indifference"/>
              </a:rPr>
              <a:t>e-bikes and scooters)</a:t>
            </a:r>
          </a:p>
        </p:txBody>
      </p:sp>
      <p:sp>
        <p:nvSpPr>
          <p:cNvPr name="TextBox 11" id="11"/>
          <p:cNvSpPr txBox="true"/>
          <p:nvPr/>
        </p:nvSpPr>
        <p:spPr>
          <a:xfrm rot="0">
            <a:off x="1578754" y="1928855"/>
            <a:ext cx="4077956" cy="2390267"/>
          </a:xfrm>
          <a:prstGeom prst="rect">
            <a:avLst/>
          </a:prstGeom>
        </p:spPr>
        <p:txBody>
          <a:bodyPr anchor="t" rtlCol="false" tIns="0" lIns="0" bIns="0" rIns="0">
            <a:spAutoFit/>
          </a:bodyPr>
          <a:lstStyle/>
          <a:p>
            <a:pPr algn="l">
              <a:lnSpc>
                <a:spcPts val="3178"/>
              </a:lnSpc>
              <a:spcBef>
                <a:spcPct val="0"/>
              </a:spcBef>
            </a:pPr>
            <a:r>
              <a:rPr lang="en-US" sz="2270" spc="161">
                <a:solidFill>
                  <a:srgbClr val="F2F4F5"/>
                </a:solidFill>
                <a:latin typeface="Glacial Indifference"/>
                <a:ea typeface="Glacial Indifference"/>
                <a:cs typeface="Glacial Indifference"/>
                <a:sym typeface="Glacial Indifference"/>
              </a:rPr>
              <a:t>Uber was founded in March 2009 by Garrett Camp and Travis Kalanick in San Francisco, California. The company officially launched its services in 2010.</a:t>
            </a:r>
          </a:p>
        </p:txBody>
      </p:sp>
      <p:sp>
        <p:nvSpPr>
          <p:cNvPr name="TextBox 12" id="12"/>
          <p:cNvSpPr txBox="true"/>
          <p:nvPr/>
        </p:nvSpPr>
        <p:spPr>
          <a:xfrm rot="0">
            <a:off x="1487501" y="4473133"/>
            <a:ext cx="5919456" cy="688467"/>
          </a:xfrm>
          <a:prstGeom prst="rect">
            <a:avLst/>
          </a:prstGeom>
        </p:spPr>
        <p:txBody>
          <a:bodyPr anchor="t" rtlCol="false" tIns="0" lIns="0" bIns="0" rIns="0">
            <a:spAutoFit/>
          </a:bodyPr>
          <a:lstStyle/>
          <a:p>
            <a:pPr algn="l" marL="0" indent="0" lvl="0">
              <a:lnSpc>
                <a:spcPts val="5628"/>
              </a:lnSpc>
              <a:spcBef>
                <a:spcPct val="0"/>
              </a:spcBef>
            </a:pPr>
            <a:r>
              <a:rPr lang="en-US" sz="4020" spc="261">
                <a:solidFill>
                  <a:srgbClr val="F2F4F5"/>
                </a:solidFill>
                <a:latin typeface="Alata"/>
                <a:ea typeface="Alata"/>
                <a:cs typeface="Alata"/>
                <a:sym typeface="Alata"/>
              </a:rPr>
              <a:t>Why ?</a:t>
            </a:r>
          </a:p>
        </p:txBody>
      </p:sp>
      <p:sp>
        <p:nvSpPr>
          <p:cNvPr name="TextBox 13" id="13"/>
          <p:cNvSpPr txBox="true"/>
          <p:nvPr/>
        </p:nvSpPr>
        <p:spPr>
          <a:xfrm rot="0">
            <a:off x="1487501" y="7668133"/>
            <a:ext cx="4077956" cy="1590167"/>
          </a:xfrm>
          <a:prstGeom prst="rect">
            <a:avLst/>
          </a:prstGeom>
        </p:spPr>
        <p:txBody>
          <a:bodyPr anchor="t" rtlCol="false" tIns="0" lIns="0" bIns="0" rIns="0">
            <a:spAutoFit/>
          </a:bodyPr>
          <a:lstStyle/>
          <a:p>
            <a:pPr algn="l">
              <a:lnSpc>
                <a:spcPts val="3178"/>
              </a:lnSpc>
              <a:spcBef>
                <a:spcPct val="0"/>
              </a:spcBef>
            </a:pPr>
            <a:r>
              <a:rPr lang="en-US" sz="2270" spc="161">
                <a:solidFill>
                  <a:srgbClr val="F2F4F5"/>
                </a:solidFill>
                <a:latin typeface="Glacial Indifference"/>
                <a:ea typeface="Glacial Indifference"/>
                <a:cs typeface="Glacial Indifference"/>
                <a:sym typeface="Glacial Indifference"/>
              </a:rPr>
              <a:t>Mobile app, GPS tracking, surge pricing, AI-based route optimization, digital payments.</a:t>
            </a:r>
          </a:p>
        </p:txBody>
      </p:sp>
      <p:sp>
        <p:nvSpPr>
          <p:cNvPr name="TextBox 14" id="14"/>
          <p:cNvSpPr txBox="true"/>
          <p:nvPr/>
        </p:nvSpPr>
        <p:spPr>
          <a:xfrm rot="0">
            <a:off x="8361915" y="3936789"/>
            <a:ext cx="5919456" cy="688467"/>
          </a:xfrm>
          <a:prstGeom prst="rect">
            <a:avLst/>
          </a:prstGeom>
        </p:spPr>
        <p:txBody>
          <a:bodyPr anchor="t" rtlCol="false" tIns="0" lIns="0" bIns="0" rIns="0">
            <a:spAutoFit/>
          </a:bodyPr>
          <a:lstStyle/>
          <a:p>
            <a:pPr algn="l" marL="0" indent="0" lvl="0">
              <a:lnSpc>
                <a:spcPts val="5628"/>
              </a:lnSpc>
              <a:spcBef>
                <a:spcPct val="0"/>
              </a:spcBef>
            </a:pPr>
            <a:r>
              <a:rPr lang="en-US" sz="4020" spc="261">
                <a:solidFill>
                  <a:srgbClr val="F2F4F5"/>
                </a:solidFill>
                <a:latin typeface="Alata"/>
                <a:ea typeface="Alata"/>
                <a:cs typeface="Alata"/>
                <a:sym typeface="Alata"/>
              </a:rPr>
              <a:t>How much ?</a:t>
            </a:r>
          </a:p>
        </p:txBody>
      </p:sp>
      <p:sp>
        <p:nvSpPr>
          <p:cNvPr name="TextBox 15" id="15"/>
          <p:cNvSpPr txBox="true"/>
          <p:nvPr/>
        </p:nvSpPr>
        <p:spPr>
          <a:xfrm rot="0">
            <a:off x="1487501" y="7032444"/>
            <a:ext cx="5919456" cy="688467"/>
          </a:xfrm>
          <a:prstGeom prst="rect">
            <a:avLst/>
          </a:prstGeom>
        </p:spPr>
        <p:txBody>
          <a:bodyPr anchor="t" rtlCol="false" tIns="0" lIns="0" bIns="0" rIns="0">
            <a:spAutoFit/>
          </a:bodyPr>
          <a:lstStyle/>
          <a:p>
            <a:pPr algn="l" marL="0" indent="0" lvl="0">
              <a:lnSpc>
                <a:spcPts val="5628"/>
              </a:lnSpc>
              <a:spcBef>
                <a:spcPct val="0"/>
              </a:spcBef>
            </a:pPr>
            <a:r>
              <a:rPr lang="en-US" sz="4020" spc="261">
                <a:solidFill>
                  <a:srgbClr val="F2F4F5"/>
                </a:solidFill>
                <a:latin typeface="Alata"/>
                <a:ea typeface="Alata"/>
                <a:cs typeface="Alata"/>
                <a:sym typeface="Alata"/>
              </a:rPr>
              <a:t>How ?</a:t>
            </a:r>
          </a:p>
        </p:txBody>
      </p:sp>
      <p:sp>
        <p:nvSpPr>
          <p:cNvPr name="TextBox 16" id="16"/>
          <p:cNvSpPr txBox="true"/>
          <p:nvPr/>
        </p:nvSpPr>
        <p:spPr>
          <a:xfrm rot="0">
            <a:off x="8361915" y="4622183"/>
            <a:ext cx="8438289" cy="790067"/>
          </a:xfrm>
          <a:prstGeom prst="rect">
            <a:avLst/>
          </a:prstGeom>
        </p:spPr>
        <p:txBody>
          <a:bodyPr anchor="t" rtlCol="false" tIns="0" lIns="0" bIns="0" rIns="0">
            <a:spAutoFit/>
          </a:bodyPr>
          <a:lstStyle/>
          <a:p>
            <a:pPr algn="l">
              <a:lnSpc>
                <a:spcPts val="3178"/>
              </a:lnSpc>
              <a:spcBef>
                <a:spcPct val="0"/>
              </a:spcBef>
            </a:pPr>
            <a:r>
              <a:rPr lang="en-US" sz="2270" spc="161">
                <a:solidFill>
                  <a:srgbClr val="F2F4F5"/>
                </a:solidFill>
                <a:latin typeface="Glacial Indifference"/>
                <a:ea typeface="Glacial Indifference"/>
                <a:cs typeface="Glacial Indifference"/>
                <a:sym typeface="Glacial Indifference"/>
              </a:rPr>
              <a:t>$35 billion in revenue (2023), costs include driver payments, technology, and expansion.</a:t>
            </a:r>
          </a:p>
        </p:txBody>
      </p:sp>
      <p:sp>
        <p:nvSpPr>
          <p:cNvPr name="TextBox 17" id="17"/>
          <p:cNvSpPr txBox="true"/>
          <p:nvPr/>
        </p:nvSpPr>
        <p:spPr>
          <a:xfrm rot="0">
            <a:off x="8361915" y="7984375"/>
            <a:ext cx="8554494" cy="1990217"/>
          </a:xfrm>
          <a:prstGeom prst="rect">
            <a:avLst/>
          </a:prstGeom>
        </p:spPr>
        <p:txBody>
          <a:bodyPr anchor="t" rtlCol="false" tIns="0" lIns="0" bIns="0" rIns="0">
            <a:spAutoFit/>
          </a:bodyPr>
          <a:lstStyle/>
          <a:p>
            <a:pPr algn="l">
              <a:lnSpc>
                <a:spcPts val="3178"/>
              </a:lnSpc>
            </a:pPr>
            <a:r>
              <a:rPr lang="en-US" sz="2270" spc="161">
                <a:solidFill>
                  <a:srgbClr val="F2F4F5"/>
                </a:solidFill>
                <a:latin typeface="Glacial Indifference"/>
                <a:ea typeface="Glacial Indifference"/>
                <a:cs typeface="Glacial Indifference"/>
                <a:sym typeface="Glacial Indifference"/>
              </a:rPr>
              <a:t>Uber is criticized for treating drivers as independent contractors, limiting their benefits and job security. In response, it launched Uber Pro, provided some benefits in certain areas, and faced legal disputes over worker status.</a:t>
            </a:r>
          </a:p>
          <a:p>
            <a:pPr algn="l">
              <a:lnSpc>
                <a:spcPts val="3178"/>
              </a:lnSpc>
              <a:spcBef>
                <a:spcPct val="0"/>
              </a:spcBef>
            </a:pPr>
          </a:p>
        </p:txBody>
      </p:sp>
      <p:sp>
        <p:nvSpPr>
          <p:cNvPr name="TextBox 18" id="18"/>
          <p:cNvSpPr txBox="true"/>
          <p:nvPr/>
        </p:nvSpPr>
        <p:spPr>
          <a:xfrm rot="0">
            <a:off x="8371488" y="6184973"/>
            <a:ext cx="8670698" cy="1540383"/>
          </a:xfrm>
          <a:prstGeom prst="rect">
            <a:avLst/>
          </a:prstGeom>
        </p:spPr>
        <p:txBody>
          <a:bodyPr anchor="t" rtlCol="false" tIns="0" lIns="0" bIns="0" rIns="0">
            <a:spAutoFit/>
          </a:bodyPr>
          <a:lstStyle/>
          <a:p>
            <a:pPr algn="l" marL="0" indent="0" lvl="0">
              <a:lnSpc>
                <a:spcPts val="4020"/>
              </a:lnSpc>
            </a:pPr>
            <a:r>
              <a:rPr lang="en-US" sz="4020" spc="261">
                <a:solidFill>
                  <a:srgbClr val="F2F4F5"/>
                </a:solidFill>
                <a:latin typeface="Alata"/>
                <a:ea typeface="Alata"/>
                <a:cs typeface="Alata"/>
                <a:sym typeface="Alata"/>
              </a:rPr>
              <a:t>How has Uber responded the criticism regarding driver pay and working conditions?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78645A"/>
        </a:solidFill>
      </p:bgPr>
    </p:bg>
    <p:spTree>
      <p:nvGrpSpPr>
        <p:cNvPr id="1" name=""/>
        <p:cNvGrpSpPr/>
        <p:nvPr/>
      </p:nvGrpSpPr>
      <p:grpSpPr>
        <a:xfrm>
          <a:off x="0" y="0"/>
          <a:ext cx="0" cy="0"/>
          <a:chOff x="0" y="0"/>
          <a:chExt cx="0" cy="0"/>
        </a:xfrm>
      </p:grpSpPr>
      <p:sp>
        <p:nvSpPr>
          <p:cNvPr name="Freeform 2" id="2"/>
          <p:cNvSpPr/>
          <p:nvPr/>
        </p:nvSpPr>
        <p:spPr>
          <a:xfrm flipH="false" flipV="false" rot="-1761975">
            <a:off x="-2807156" y="4366610"/>
            <a:ext cx="11226486" cy="11100188"/>
          </a:xfrm>
          <a:custGeom>
            <a:avLst/>
            <a:gdLst/>
            <a:ahLst/>
            <a:cxnLst/>
            <a:rect r="r" b="b" t="t" l="l"/>
            <a:pathLst>
              <a:path h="11100188" w="11226486">
                <a:moveTo>
                  <a:pt x="0" y="0"/>
                </a:moveTo>
                <a:lnTo>
                  <a:pt x="11226485" y="0"/>
                </a:lnTo>
                <a:lnTo>
                  <a:pt x="11226485" y="11100187"/>
                </a:lnTo>
                <a:lnTo>
                  <a:pt x="0" y="11100187"/>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5877550" y="2730802"/>
            <a:ext cx="4937419" cy="4940586"/>
            <a:chOff x="0" y="0"/>
            <a:chExt cx="3367440" cy="3369600"/>
          </a:xfrm>
        </p:grpSpPr>
        <p:sp>
          <p:nvSpPr>
            <p:cNvPr name="Freeform 4" id="4"/>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F2F4F5"/>
            </a:solidFill>
          </p:spPr>
        </p:sp>
      </p:grpSp>
      <p:grpSp>
        <p:nvGrpSpPr>
          <p:cNvPr name="Group 5" id="5"/>
          <p:cNvGrpSpPr/>
          <p:nvPr/>
        </p:nvGrpSpPr>
        <p:grpSpPr>
          <a:xfrm rot="0">
            <a:off x="1322234" y="310419"/>
            <a:ext cx="4948687" cy="4945513"/>
            <a:chOff x="0" y="0"/>
            <a:chExt cx="3368160" cy="3366000"/>
          </a:xfrm>
        </p:grpSpPr>
        <p:sp>
          <p:nvSpPr>
            <p:cNvPr name="Freeform 6" id="6"/>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F2F4F5"/>
            </a:solidFill>
          </p:spPr>
        </p:sp>
      </p:grpSp>
      <p:grpSp>
        <p:nvGrpSpPr>
          <p:cNvPr name="Group 7" id="7"/>
          <p:cNvGrpSpPr/>
          <p:nvPr/>
        </p:nvGrpSpPr>
        <p:grpSpPr>
          <a:xfrm rot="0">
            <a:off x="10419757" y="310419"/>
            <a:ext cx="4815046" cy="4818134"/>
            <a:chOff x="0" y="0"/>
            <a:chExt cx="3367440" cy="3369600"/>
          </a:xfrm>
        </p:grpSpPr>
        <p:sp>
          <p:nvSpPr>
            <p:cNvPr name="Freeform 8" id="8"/>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F2F4F5"/>
            </a:solidFill>
          </p:spPr>
        </p:sp>
      </p:grpSp>
      <p:sp>
        <p:nvSpPr>
          <p:cNvPr name="Freeform 9" id="9"/>
          <p:cNvSpPr/>
          <p:nvPr/>
        </p:nvSpPr>
        <p:spPr>
          <a:xfrm flipH="false" flipV="false" rot="-4713572">
            <a:off x="11825090" y="-4709160"/>
            <a:ext cx="8306698" cy="8213248"/>
          </a:xfrm>
          <a:custGeom>
            <a:avLst/>
            <a:gdLst/>
            <a:ahLst/>
            <a:cxnLst/>
            <a:rect r="r" b="b" t="t" l="l"/>
            <a:pathLst>
              <a:path h="8213248" w="8306698">
                <a:moveTo>
                  <a:pt x="0" y="0"/>
                </a:moveTo>
                <a:lnTo>
                  <a:pt x="8306698" y="0"/>
                </a:lnTo>
                <a:lnTo>
                  <a:pt x="8306698" y="8213248"/>
                </a:lnTo>
                <a:lnTo>
                  <a:pt x="0" y="8213248"/>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10" id="10"/>
          <p:cNvGrpSpPr/>
          <p:nvPr/>
        </p:nvGrpSpPr>
        <p:grpSpPr>
          <a:xfrm rot="0">
            <a:off x="10523122" y="5251988"/>
            <a:ext cx="5038243" cy="5035012"/>
            <a:chOff x="0" y="0"/>
            <a:chExt cx="3368160" cy="3366000"/>
          </a:xfrm>
        </p:grpSpPr>
        <p:sp>
          <p:nvSpPr>
            <p:cNvPr name="Freeform 11" id="11"/>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F2F4F5"/>
            </a:solidFill>
          </p:spPr>
        </p:sp>
      </p:grpSp>
      <p:grpSp>
        <p:nvGrpSpPr>
          <p:cNvPr name="Group 12" id="12"/>
          <p:cNvGrpSpPr/>
          <p:nvPr/>
        </p:nvGrpSpPr>
        <p:grpSpPr>
          <a:xfrm rot="0">
            <a:off x="1190625" y="5308288"/>
            <a:ext cx="4975521" cy="4978712"/>
            <a:chOff x="0" y="0"/>
            <a:chExt cx="3367440" cy="3369600"/>
          </a:xfrm>
        </p:grpSpPr>
        <p:sp>
          <p:nvSpPr>
            <p:cNvPr name="Freeform 13" id="13"/>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F2F4F5"/>
            </a:solidFill>
          </p:spPr>
        </p:sp>
      </p:grpSp>
      <p:sp>
        <p:nvSpPr>
          <p:cNvPr name="TextBox 14" id="14"/>
          <p:cNvSpPr txBox="true"/>
          <p:nvPr/>
        </p:nvSpPr>
        <p:spPr>
          <a:xfrm rot="0">
            <a:off x="6591155" y="4023445"/>
            <a:ext cx="3510210" cy="501007"/>
          </a:xfrm>
          <a:prstGeom prst="rect">
            <a:avLst/>
          </a:prstGeom>
        </p:spPr>
        <p:txBody>
          <a:bodyPr anchor="t" rtlCol="false" tIns="0" lIns="0" bIns="0" rIns="0">
            <a:spAutoFit/>
          </a:bodyPr>
          <a:lstStyle/>
          <a:p>
            <a:pPr algn="ctr" marL="0" indent="0" lvl="0">
              <a:lnSpc>
                <a:spcPts val="4123"/>
              </a:lnSpc>
            </a:pPr>
            <a:r>
              <a:rPr lang="en-US" sz="2785" spc="36">
                <a:solidFill>
                  <a:srgbClr val="191919"/>
                </a:solidFill>
                <a:latin typeface="Alata"/>
                <a:ea typeface="Alata"/>
                <a:cs typeface="Alata"/>
                <a:sym typeface="Alata"/>
              </a:rPr>
              <a:t>Threat of substitutes</a:t>
            </a:r>
          </a:p>
        </p:txBody>
      </p:sp>
      <p:sp>
        <p:nvSpPr>
          <p:cNvPr name="TextBox 15" id="15"/>
          <p:cNvSpPr txBox="true"/>
          <p:nvPr/>
        </p:nvSpPr>
        <p:spPr>
          <a:xfrm rot="0">
            <a:off x="5755867" y="-67095"/>
            <a:ext cx="7799596" cy="1095795"/>
          </a:xfrm>
          <a:prstGeom prst="rect">
            <a:avLst/>
          </a:prstGeom>
        </p:spPr>
        <p:txBody>
          <a:bodyPr anchor="t" rtlCol="false" tIns="0" lIns="0" bIns="0" rIns="0">
            <a:spAutoFit/>
          </a:bodyPr>
          <a:lstStyle/>
          <a:p>
            <a:pPr algn="l" marL="0" indent="0" lvl="0">
              <a:lnSpc>
                <a:spcPts val="8985"/>
              </a:lnSpc>
              <a:spcBef>
                <a:spcPct val="0"/>
              </a:spcBef>
            </a:pPr>
            <a:r>
              <a:rPr lang="en-US" sz="6417" spc="417">
                <a:solidFill>
                  <a:srgbClr val="F2F4F5"/>
                </a:solidFill>
                <a:latin typeface="Alata"/>
                <a:ea typeface="Alata"/>
                <a:cs typeface="Alata"/>
                <a:sym typeface="Alata"/>
              </a:rPr>
              <a:t>Porter’s force</a:t>
            </a:r>
          </a:p>
        </p:txBody>
      </p:sp>
      <p:sp>
        <p:nvSpPr>
          <p:cNvPr name="TextBox 16" id="16"/>
          <p:cNvSpPr txBox="true"/>
          <p:nvPr/>
        </p:nvSpPr>
        <p:spPr>
          <a:xfrm rot="0">
            <a:off x="11340451" y="6220727"/>
            <a:ext cx="3403586" cy="1015357"/>
          </a:xfrm>
          <a:prstGeom prst="rect">
            <a:avLst/>
          </a:prstGeom>
        </p:spPr>
        <p:txBody>
          <a:bodyPr anchor="t" rtlCol="false" tIns="0" lIns="0" bIns="0" rIns="0">
            <a:spAutoFit/>
          </a:bodyPr>
          <a:lstStyle/>
          <a:p>
            <a:pPr algn="ctr" marL="0" indent="0" lvl="0">
              <a:lnSpc>
                <a:spcPts val="4123"/>
              </a:lnSpc>
            </a:pPr>
            <a:r>
              <a:rPr lang="en-US" sz="2785" spc="36">
                <a:solidFill>
                  <a:srgbClr val="191919"/>
                </a:solidFill>
                <a:latin typeface="Alata"/>
                <a:ea typeface="Alata"/>
                <a:cs typeface="Alata"/>
                <a:sym typeface="Alata"/>
              </a:rPr>
              <a:t>Bargaining of suppliers</a:t>
            </a:r>
          </a:p>
        </p:txBody>
      </p:sp>
      <p:sp>
        <p:nvSpPr>
          <p:cNvPr name="TextBox 17" id="17"/>
          <p:cNvSpPr txBox="true"/>
          <p:nvPr/>
        </p:nvSpPr>
        <p:spPr>
          <a:xfrm rot="0">
            <a:off x="2504470" y="1267419"/>
            <a:ext cx="2679194" cy="501007"/>
          </a:xfrm>
          <a:prstGeom prst="rect">
            <a:avLst/>
          </a:prstGeom>
        </p:spPr>
        <p:txBody>
          <a:bodyPr anchor="t" rtlCol="false" tIns="0" lIns="0" bIns="0" rIns="0">
            <a:spAutoFit/>
          </a:bodyPr>
          <a:lstStyle/>
          <a:p>
            <a:pPr algn="ctr" marL="0" indent="0" lvl="0">
              <a:lnSpc>
                <a:spcPts val="4123"/>
              </a:lnSpc>
            </a:pPr>
            <a:r>
              <a:rPr lang="en-US" sz="2785" spc="36">
                <a:solidFill>
                  <a:srgbClr val="191919"/>
                </a:solidFill>
                <a:latin typeface="Alata"/>
                <a:ea typeface="Alata"/>
                <a:cs typeface="Alata"/>
                <a:sym typeface="Alata"/>
              </a:rPr>
              <a:t>Industry Rivalry</a:t>
            </a:r>
          </a:p>
        </p:txBody>
      </p:sp>
      <p:sp>
        <p:nvSpPr>
          <p:cNvPr name="TextBox 18" id="18"/>
          <p:cNvSpPr txBox="true"/>
          <p:nvPr/>
        </p:nvSpPr>
        <p:spPr>
          <a:xfrm rot="0">
            <a:off x="11129593" y="1063056"/>
            <a:ext cx="3561872" cy="1015357"/>
          </a:xfrm>
          <a:prstGeom prst="rect">
            <a:avLst/>
          </a:prstGeom>
        </p:spPr>
        <p:txBody>
          <a:bodyPr anchor="t" rtlCol="false" tIns="0" lIns="0" bIns="0" rIns="0">
            <a:spAutoFit/>
          </a:bodyPr>
          <a:lstStyle/>
          <a:p>
            <a:pPr algn="ctr" marL="0" indent="0" lvl="0">
              <a:lnSpc>
                <a:spcPts val="4123"/>
              </a:lnSpc>
            </a:pPr>
            <a:r>
              <a:rPr lang="en-US" sz="2785" spc="36">
                <a:solidFill>
                  <a:srgbClr val="191919"/>
                </a:solidFill>
                <a:latin typeface="Alata"/>
                <a:ea typeface="Alata"/>
                <a:cs typeface="Alata"/>
                <a:sym typeface="Alata"/>
              </a:rPr>
              <a:t>Threat of new entrants</a:t>
            </a:r>
          </a:p>
        </p:txBody>
      </p:sp>
      <p:sp>
        <p:nvSpPr>
          <p:cNvPr name="TextBox 19" id="19"/>
          <p:cNvSpPr txBox="true"/>
          <p:nvPr/>
        </p:nvSpPr>
        <p:spPr>
          <a:xfrm rot="0">
            <a:off x="1922467" y="6290962"/>
            <a:ext cx="3511836" cy="1015357"/>
          </a:xfrm>
          <a:prstGeom prst="rect">
            <a:avLst/>
          </a:prstGeom>
        </p:spPr>
        <p:txBody>
          <a:bodyPr anchor="t" rtlCol="false" tIns="0" lIns="0" bIns="0" rIns="0">
            <a:spAutoFit/>
          </a:bodyPr>
          <a:lstStyle/>
          <a:p>
            <a:pPr algn="ctr" marL="0" indent="0" lvl="0">
              <a:lnSpc>
                <a:spcPts val="4123"/>
              </a:lnSpc>
            </a:pPr>
            <a:r>
              <a:rPr lang="en-US" sz="2785" spc="36">
                <a:solidFill>
                  <a:srgbClr val="191919"/>
                </a:solidFill>
                <a:latin typeface="Alata"/>
                <a:ea typeface="Alata"/>
                <a:cs typeface="Alata"/>
                <a:sym typeface="Alata"/>
              </a:rPr>
              <a:t>Bargaining of  buyers</a:t>
            </a:r>
          </a:p>
        </p:txBody>
      </p:sp>
      <p:sp>
        <p:nvSpPr>
          <p:cNvPr name="TextBox 20" id="20"/>
          <p:cNvSpPr txBox="true"/>
          <p:nvPr/>
        </p:nvSpPr>
        <p:spPr>
          <a:xfrm rot="0">
            <a:off x="1028700" y="2034037"/>
            <a:ext cx="5618403" cy="2248801"/>
          </a:xfrm>
          <a:prstGeom prst="rect">
            <a:avLst/>
          </a:prstGeom>
        </p:spPr>
        <p:txBody>
          <a:bodyPr anchor="t" rtlCol="false" tIns="0" lIns="0" bIns="0" rIns="0">
            <a:spAutoFit/>
          </a:bodyPr>
          <a:lstStyle/>
          <a:p>
            <a:pPr algn="ctr">
              <a:lnSpc>
                <a:spcPts val="2575"/>
              </a:lnSpc>
            </a:pPr>
            <a:r>
              <a:rPr lang="en-US" sz="1839">
                <a:solidFill>
                  <a:srgbClr val="000000"/>
                </a:solidFill>
                <a:latin typeface="Open Sans"/>
                <a:ea typeface="Open Sans"/>
                <a:cs typeface="Open Sans"/>
                <a:sym typeface="Open Sans"/>
              </a:rPr>
              <a:t>Uber faces stiff global </a:t>
            </a:r>
          </a:p>
          <a:p>
            <a:pPr algn="ctr">
              <a:lnSpc>
                <a:spcPts val="2575"/>
              </a:lnSpc>
            </a:pPr>
            <a:r>
              <a:rPr lang="en-US" sz="1839">
                <a:solidFill>
                  <a:srgbClr val="000000"/>
                </a:solidFill>
                <a:latin typeface="Open Sans"/>
                <a:ea typeface="Open Sans"/>
                <a:cs typeface="Open Sans"/>
                <a:sym typeface="Open Sans"/>
              </a:rPr>
              <a:t>competition, including from Lyft in </a:t>
            </a:r>
          </a:p>
          <a:p>
            <a:pPr algn="ctr">
              <a:lnSpc>
                <a:spcPts val="2575"/>
              </a:lnSpc>
            </a:pPr>
            <a:r>
              <a:rPr lang="en-US" sz="1839">
                <a:solidFill>
                  <a:srgbClr val="000000"/>
                </a:solidFill>
                <a:latin typeface="Open Sans"/>
                <a:ea typeface="Open Sans"/>
                <a:cs typeface="Open Sans"/>
                <a:sym typeface="Open Sans"/>
              </a:rPr>
              <a:t>the US and Careem in the Middle </a:t>
            </a:r>
          </a:p>
          <a:p>
            <a:pPr algn="ctr">
              <a:lnSpc>
                <a:spcPts val="2575"/>
              </a:lnSpc>
            </a:pPr>
            <a:r>
              <a:rPr lang="en-US" sz="1839">
                <a:solidFill>
                  <a:srgbClr val="000000"/>
                </a:solidFill>
                <a:latin typeface="Open Sans"/>
                <a:ea typeface="Open Sans"/>
                <a:cs typeface="Open Sans"/>
                <a:sym typeface="Open Sans"/>
              </a:rPr>
              <a:t>East and Asia. Other rivals like Didi </a:t>
            </a:r>
          </a:p>
          <a:p>
            <a:pPr algn="ctr">
              <a:lnSpc>
                <a:spcPts val="2575"/>
              </a:lnSpc>
            </a:pPr>
            <a:r>
              <a:rPr lang="en-US" sz="1839">
                <a:solidFill>
                  <a:srgbClr val="000000"/>
                </a:solidFill>
                <a:latin typeface="Open Sans"/>
                <a:ea typeface="Open Sans"/>
                <a:cs typeface="Open Sans"/>
                <a:sym typeface="Open Sans"/>
              </a:rPr>
              <a:t>Chuxing, Grab and Ola are adding to</a:t>
            </a:r>
          </a:p>
          <a:p>
            <a:pPr algn="ctr">
              <a:lnSpc>
                <a:spcPts val="2575"/>
              </a:lnSpc>
            </a:pPr>
            <a:r>
              <a:rPr lang="en-US" sz="1839">
                <a:solidFill>
                  <a:srgbClr val="000000"/>
                </a:solidFill>
                <a:latin typeface="Open Sans"/>
                <a:ea typeface="Open Sans"/>
                <a:cs typeface="Open Sans"/>
                <a:sym typeface="Open Sans"/>
              </a:rPr>
              <a:t> the competition, which is based on</a:t>
            </a:r>
          </a:p>
          <a:p>
            <a:pPr algn="ctr">
              <a:lnSpc>
                <a:spcPts val="2575"/>
              </a:lnSpc>
              <a:spcBef>
                <a:spcPct val="0"/>
              </a:spcBef>
            </a:pPr>
            <a:r>
              <a:rPr lang="en-US" sz="1839">
                <a:solidFill>
                  <a:srgbClr val="000000"/>
                </a:solidFill>
                <a:latin typeface="Open Sans"/>
                <a:ea typeface="Open Sans"/>
                <a:cs typeface="Open Sans"/>
                <a:sym typeface="Open Sans"/>
              </a:rPr>
              <a:t> price, service and reliability.</a:t>
            </a:r>
          </a:p>
        </p:txBody>
      </p:sp>
      <p:sp>
        <p:nvSpPr>
          <p:cNvPr name="TextBox 21" id="21"/>
          <p:cNvSpPr txBox="true"/>
          <p:nvPr/>
        </p:nvSpPr>
        <p:spPr>
          <a:xfrm rot="0">
            <a:off x="10523122" y="2279475"/>
            <a:ext cx="4454549" cy="1295527"/>
          </a:xfrm>
          <a:prstGeom prst="rect">
            <a:avLst/>
          </a:prstGeom>
        </p:spPr>
        <p:txBody>
          <a:bodyPr anchor="t" rtlCol="false" tIns="0" lIns="0" bIns="0" rIns="0">
            <a:spAutoFit/>
          </a:bodyPr>
          <a:lstStyle/>
          <a:p>
            <a:pPr algn="ctr">
              <a:lnSpc>
                <a:spcPts val="2618"/>
              </a:lnSpc>
              <a:spcBef>
                <a:spcPct val="0"/>
              </a:spcBef>
            </a:pPr>
            <a:r>
              <a:rPr lang="en-US" sz="1870">
                <a:solidFill>
                  <a:srgbClr val="000000"/>
                </a:solidFill>
                <a:latin typeface="Open Sans"/>
                <a:ea typeface="Open Sans"/>
                <a:cs typeface="Open Sans"/>
                <a:sym typeface="Open Sans"/>
              </a:rPr>
              <a:t>Its business model is easy to replicate with low entry barriers, attracting new competitors and increasing market competition.</a:t>
            </a:r>
          </a:p>
        </p:txBody>
      </p:sp>
      <p:sp>
        <p:nvSpPr>
          <p:cNvPr name="TextBox 22" id="22"/>
          <p:cNvSpPr txBox="true"/>
          <p:nvPr/>
        </p:nvSpPr>
        <p:spPr>
          <a:xfrm rot="0">
            <a:off x="6328071" y="5090454"/>
            <a:ext cx="4036377" cy="1286234"/>
          </a:xfrm>
          <a:prstGeom prst="rect">
            <a:avLst/>
          </a:prstGeom>
        </p:spPr>
        <p:txBody>
          <a:bodyPr anchor="t" rtlCol="false" tIns="0" lIns="0" bIns="0" rIns="0">
            <a:spAutoFit/>
          </a:bodyPr>
          <a:lstStyle/>
          <a:p>
            <a:pPr algn="ctr">
              <a:lnSpc>
                <a:spcPts val="2605"/>
              </a:lnSpc>
              <a:spcBef>
                <a:spcPct val="0"/>
              </a:spcBef>
            </a:pPr>
            <a:r>
              <a:rPr lang="en-US" sz="1860">
                <a:solidFill>
                  <a:srgbClr val="000000"/>
                </a:solidFill>
                <a:latin typeface="Open Sans"/>
                <a:ea typeface="Open Sans"/>
                <a:cs typeface="Open Sans"/>
                <a:sym typeface="Open Sans"/>
              </a:rPr>
              <a:t>Uber competes not only with similar</a:t>
            </a:r>
          </a:p>
          <a:p>
            <a:pPr algn="ctr">
              <a:lnSpc>
                <a:spcPts val="2605"/>
              </a:lnSpc>
              <a:spcBef>
                <a:spcPct val="0"/>
              </a:spcBef>
            </a:pPr>
            <a:r>
              <a:rPr lang="en-US" sz="1860">
                <a:solidFill>
                  <a:srgbClr val="000000"/>
                </a:solidFill>
                <a:latin typeface="Open Sans"/>
                <a:ea typeface="Open Sans"/>
                <a:cs typeface="Open Sans"/>
                <a:sym typeface="Open Sans"/>
              </a:rPr>
              <a:t> services but also</a:t>
            </a:r>
          </a:p>
          <a:p>
            <a:pPr algn="ctr">
              <a:lnSpc>
                <a:spcPts val="2605"/>
              </a:lnSpc>
              <a:spcBef>
                <a:spcPct val="0"/>
              </a:spcBef>
            </a:pPr>
            <a:r>
              <a:rPr lang="en-US" sz="1860">
                <a:solidFill>
                  <a:srgbClr val="000000"/>
                </a:solidFill>
                <a:latin typeface="Open Sans"/>
                <a:ea typeface="Open Sans"/>
                <a:cs typeface="Open Sans"/>
                <a:sym typeface="Open Sans"/>
              </a:rPr>
              <a:t> with taxis and public transportation,</a:t>
            </a:r>
          </a:p>
          <a:p>
            <a:pPr algn="ctr">
              <a:lnSpc>
                <a:spcPts val="2605"/>
              </a:lnSpc>
              <a:spcBef>
                <a:spcPct val="0"/>
              </a:spcBef>
            </a:pPr>
            <a:r>
              <a:rPr lang="en-US" sz="1860">
                <a:solidFill>
                  <a:srgbClr val="000000"/>
                </a:solidFill>
                <a:latin typeface="Open Sans"/>
                <a:ea typeface="Open Sans"/>
                <a:cs typeface="Open Sans"/>
                <a:sym typeface="Open Sans"/>
              </a:rPr>
              <a:t> which can divert customers away.</a:t>
            </a:r>
          </a:p>
        </p:txBody>
      </p:sp>
      <p:sp>
        <p:nvSpPr>
          <p:cNvPr name="TextBox 23" id="23"/>
          <p:cNvSpPr txBox="true"/>
          <p:nvPr/>
        </p:nvSpPr>
        <p:spPr>
          <a:xfrm rot="0">
            <a:off x="10704452" y="7587772"/>
            <a:ext cx="4675583" cy="98996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a:ea typeface="Open Sans"/>
                <a:cs typeface="Open Sans"/>
                <a:sym typeface="Open Sans"/>
              </a:rPr>
              <a:t>Uber relies on independent drivers,</a:t>
            </a:r>
          </a:p>
          <a:p>
            <a:pPr algn="ctr">
              <a:lnSpc>
                <a:spcPts val="2659"/>
              </a:lnSpc>
              <a:spcBef>
                <a:spcPct val="0"/>
              </a:spcBef>
            </a:pPr>
            <a:r>
              <a:rPr lang="en-US" sz="1899">
                <a:solidFill>
                  <a:srgbClr val="000000"/>
                </a:solidFill>
                <a:latin typeface="Open Sans"/>
                <a:ea typeface="Open Sans"/>
                <a:cs typeface="Open Sans"/>
                <a:sym typeface="Open Sans"/>
              </a:rPr>
              <a:t> who have high bargaining power and can impact its reputation and costs.</a:t>
            </a:r>
          </a:p>
        </p:txBody>
      </p:sp>
      <p:sp>
        <p:nvSpPr>
          <p:cNvPr name="TextBox 24" id="24"/>
          <p:cNvSpPr txBox="true"/>
          <p:nvPr/>
        </p:nvSpPr>
        <p:spPr>
          <a:xfrm rot="0">
            <a:off x="1600903" y="7731394"/>
            <a:ext cx="4154964" cy="132334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a:ea typeface="Open Sans"/>
                <a:cs typeface="Open Sans"/>
                <a:sym typeface="Open Sans"/>
              </a:rPr>
              <a:t>Customers have many alternatives</a:t>
            </a:r>
          </a:p>
          <a:p>
            <a:pPr algn="ctr">
              <a:lnSpc>
                <a:spcPts val="2659"/>
              </a:lnSpc>
              <a:spcBef>
                <a:spcPct val="0"/>
              </a:spcBef>
            </a:pPr>
            <a:r>
              <a:rPr lang="en-US" sz="1899">
                <a:solidFill>
                  <a:srgbClr val="000000"/>
                </a:solidFill>
                <a:latin typeface="Open Sans"/>
                <a:ea typeface="Open Sans"/>
                <a:cs typeface="Open Sans"/>
                <a:sym typeface="Open Sans"/>
              </a:rPr>
              <a:t> and areprice-sensitive, forcing </a:t>
            </a:r>
          </a:p>
          <a:p>
            <a:pPr algn="ctr">
              <a:lnSpc>
                <a:spcPts val="2659"/>
              </a:lnSpc>
              <a:spcBef>
                <a:spcPct val="0"/>
              </a:spcBef>
            </a:pPr>
            <a:r>
              <a:rPr lang="en-US" sz="1899">
                <a:solidFill>
                  <a:srgbClr val="000000"/>
                </a:solidFill>
                <a:latin typeface="Open Sans"/>
                <a:ea typeface="Open Sans"/>
                <a:cs typeface="Open Sans"/>
                <a:sym typeface="Open Sans"/>
              </a:rPr>
              <a:t>Uber to stay competitive to retain its </a:t>
            </a:r>
          </a:p>
          <a:p>
            <a:pPr algn="ctr">
              <a:lnSpc>
                <a:spcPts val="2659"/>
              </a:lnSpc>
              <a:spcBef>
                <a:spcPct val="0"/>
              </a:spcBef>
            </a:pPr>
            <a:r>
              <a:rPr lang="en-US" sz="1899">
                <a:solidFill>
                  <a:srgbClr val="000000"/>
                </a:solidFill>
                <a:latin typeface="Open Sans"/>
                <a:ea typeface="Open Sans"/>
                <a:cs typeface="Open Sans"/>
                <a:sym typeface="Open Sans"/>
              </a:rPr>
              <a:t>user base.</a:t>
            </a:r>
          </a:p>
        </p:txBody>
      </p:sp>
      <p:sp>
        <p:nvSpPr>
          <p:cNvPr name="Freeform 25" id="25"/>
          <p:cNvSpPr/>
          <p:nvPr/>
        </p:nvSpPr>
        <p:spPr>
          <a:xfrm flipH="false" flipV="false" rot="0">
            <a:off x="15990438" y="0"/>
            <a:ext cx="2297562" cy="2297562"/>
          </a:xfrm>
          <a:custGeom>
            <a:avLst/>
            <a:gdLst/>
            <a:ahLst/>
            <a:cxnLst/>
            <a:rect r="r" b="b" t="t" l="l"/>
            <a:pathLst>
              <a:path h="2297562" w="2297562">
                <a:moveTo>
                  <a:pt x="0" y="0"/>
                </a:moveTo>
                <a:lnTo>
                  <a:pt x="2297562" y="0"/>
                </a:lnTo>
                <a:lnTo>
                  <a:pt x="2297562" y="2297562"/>
                </a:lnTo>
                <a:lnTo>
                  <a:pt x="0" y="2297562"/>
                </a:lnTo>
                <a:lnTo>
                  <a:pt x="0" y="0"/>
                </a:lnTo>
                <a:close/>
              </a:path>
            </a:pathLst>
          </a:custGeom>
          <a:blipFill>
            <a:blip r:embed="rId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3164857" y="4941963"/>
            <a:ext cx="9379701" cy="9274179"/>
          </a:xfrm>
          <a:custGeom>
            <a:avLst/>
            <a:gdLst/>
            <a:ahLst/>
            <a:cxnLst/>
            <a:rect r="r" b="b" t="t" l="l"/>
            <a:pathLst>
              <a:path h="9274179" w="9379701">
                <a:moveTo>
                  <a:pt x="0" y="0"/>
                </a:moveTo>
                <a:lnTo>
                  <a:pt x="9379701" y="0"/>
                </a:lnTo>
                <a:lnTo>
                  <a:pt x="9379701" y="9274178"/>
                </a:lnTo>
                <a:lnTo>
                  <a:pt x="0" y="9274178"/>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3860225">
            <a:off x="5812801" y="-3273677"/>
            <a:ext cx="5813961" cy="5748554"/>
          </a:xfrm>
          <a:custGeom>
            <a:avLst/>
            <a:gdLst/>
            <a:ahLst/>
            <a:cxnLst/>
            <a:rect r="r" b="b" t="t" l="l"/>
            <a:pathLst>
              <a:path h="5748554" w="5813961">
                <a:moveTo>
                  <a:pt x="0" y="0"/>
                </a:moveTo>
                <a:lnTo>
                  <a:pt x="5813962" y="0"/>
                </a:lnTo>
                <a:lnTo>
                  <a:pt x="5813962" y="5748555"/>
                </a:lnTo>
                <a:lnTo>
                  <a:pt x="0" y="574855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4" id="4"/>
          <p:cNvGrpSpPr/>
          <p:nvPr/>
        </p:nvGrpSpPr>
        <p:grpSpPr>
          <a:xfrm rot="0">
            <a:off x="361901" y="1140233"/>
            <a:ext cx="11636351" cy="3699724"/>
            <a:chOff x="0" y="0"/>
            <a:chExt cx="3951944" cy="1256502"/>
          </a:xfrm>
        </p:grpSpPr>
        <p:sp>
          <p:nvSpPr>
            <p:cNvPr name="Freeform 5" id="5"/>
            <p:cNvSpPr/>
            <p:nvPr/>
          </p:nvSpPr>
          <p:spPr>
            <a:xfrm flipH="false" flipV="false" rot="0">
              <a:off x="0" y="0"/>
              <a:ext cx="3951944" cy="1256502"/>
            </a:xfrm>
            <a:custGeom>
              <a:avLst/>
              <a:gdLst/>
              <a:ahLst/>
              <a:cxnLst/>
              <a:rect r="r" b="b" t="t" l="l"/>
              <a:pathLst>
                <a:path h="1256502" w="3951944">
                  <a:moveTo>
                    <a:pt x="7319" y="0"/>
                  </a:moveTo>
                  <a:lnTo>
                    <a:pt x="3944626" y="0"/>
                  </a:lnTo>
                  <a:cubicBezTo>
                    <a:pt x="3946566" y="0"/>
                    <a:pt x="3948428" y="771"/>
                    <a:pt x="3949800" y="2144"/>
                  </a:cubicBezTo>
                  <a:cubicBezTo>
                    <a:pt x="3951173" y="3516"/>
                    <a:pt x="3951944" y="5378"/>
                    <a:pt x="3951944" y="7319"/>
                  </a:cubicBezTo>
                  <a:lnTo>
                    <a:pt x="3951944" y="1249184"/>
                  </a:lnTo>
                  <a:cubicBezTo>
                    <a:pt x="3951944" y="1251125"/>
                    <a:pt x="3951173" y="1252986"/>
                    <a:pt x="3949800" y="1254359"/>
                  </a:cubicBezTo>
                  <a:cubicBezTo>
                    <a:pt x="3948428" y="1255731"/>
                    <a:pt x="3946566" y="1256502"/>
                    <a:pt x="3944626" y="1256502"/>
                  </a:cubicBezTo>
                  <a:lnTo>
                    <a:pt x="7319" y="1256502"/>
                  </a:lnTo>
                  <a:cubicBezTo>
                    <a:pt x="5378" y="1256502"/>
                    <a:pt x="3516" y="1255731"/>
                    <a:pt x="2144" y="1254359"/>
                  </a:cubicBezTo>
                  <a:cubicBezTo>
                    <a:pt x="771" y="1252986"/>
                    <a:pt x="0" y="1251125"/>
                    <a:pt x="0" y="1249184"/>
                  </a:cubicBezTo>
                  <a:lnTo>
                    <a:pt x="0" y="7319"/>
                  </a:lnTo>
                  <a:cubicBezTo>
                    <a:pt x="0" y="5378"/>
                    <a:pt x="771" y="3516"/>
                    <a:pt x="2144" y="2144"/>
                  </a:cubicBezTo>
                  <a:cubicBezTo>
                    <a:pt x="3516" y="771"/>
                    <a:pt x="5378" y="0"/>
                    <a:pt x="7319" y="0"/>
                  </a:cubicBezTo>
                  <a:close/>
                </a:path>
              </a:pathLst>
            </a:custGeom>
            <a:solidFill>
              <a:srgbClr val="F2F4F5"/>
            </a:solidFill>
          </p:spPr>
        </p:sp>
        <p:sp>
          <p:nvSpPr>
            <p:cNvPr name="TextBox 6" id="6"/>
            <p:cNvSpPr txBox="true"/>
            <p:nvPr/>
          </p:nvSpPr>
          <p:spPr>
            <a:xfrm>
              <a:off x="0" y="-38100"/>
              <a:ext cx="3951944" cy="129460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406793" y="2273626"/>
            <a:ext cx="884510" cy="895913"/>
          </a:xfrm>
          <a:custGeom>
            <a:avLst/>
            <a:gdLst/>
            <a:ahLst/>
            <a:cxnLst/>
            <a:rect r="r" b="b" t="t" l="l"/>
            <a:pathLst>
              <a:path h="895913" w="884510">
                <a:moveTo>
                  <a:pt x="0" y="0"/>
                </a:moveTo>
                <a:lnTo>
                  <a:pt x="884510" y="0"/>
                </a:lnTo>
                <a:lnTo>
                  <a:pt x="884510" y="895912"/>
                </a:lnTo>
                <a:lnTo>
                  <a:pt x="0" y="895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8" id="8"/>
          <p:cNvGrpSpPr/>
          <p:nvPr/>
        </p:nvGrpSpPr>
        <p:grpSpPr>
          <a:xfrm rot="0">
            <a:off x="361901" y="6389245"/>
            <a:ext cx="12657079" cy="3326932"/>
            <a:chOff x="0" y="0"/>
            <a:chExt cx="4298604" cy="1129895"/>
          </a:xfrm>
        </p:grpSpPr>
        <p:sp>
          <p:nvSpPr>
            <p:cNvPr name="Freeform 9" id="9"/>
            <p:cNvSpPr/>
            <p:nvPr/>
          </p:nvSpPr>
          <p:spPr>
            <a:xfrm flipH="false" flipV="false" rot="0">
              <a:off x="0" y="0"/>
              <a:ext cx="4298604" cy="1129895"/>
            </a:xfrm>
            <a:custGeom>
              <a:avLst/>
              <a:gdLst/>
              <a:ahLst/>
              <a:cxnLst/>
              <a:rect r="r" b="b" t="t" l="l"/>
              <a:pathLst>
                <a:path h="1129895" w="4298604">
                  <a:moveTo>
                    <a:pt x="6728" y="0"/>
                  </a:moveTo>
                  <a:lnTo>
                    <a:pt x="4291876" y="0"/>
                  </a:lnTo>
                  <a:cubicBezTo>
                    <a:pt x="4295592" y="0"/>
                    <a:pt x="4298604" y="3012"/>
                    <a:pt x="4298604" y="6728"/>
                  </a:cubicBezTo>
                  <a:lnTo>
                    <a:pt x="4298604" y="1123166"/>
                  </a:lnTo>
                  <a:cubicBezTo>
                    <a:pt x="4298604" y="1126882"/>
                    <a:pt x="4295592" y="1129895"/>
                    <a:pt x="4291876" y="1129895"/>
                  </a:cubicBezTo>
                  <a:lnTo>
                    <a:pt x="6728" y="1129895"/>
                  </a:lnTo>
                  <a:cubicBezTo>
                    <a:pt x="3012" y="1129895"/>
                    <a:pt x="0" y="1126882"/>
                    <a:pt x="0" y="1123166"/>
                  </a:cubicBezTo>
                  <a:lnTo>
                    <a:pt x="0" y="6728"/>
                  </a:lnTo>
                  <a:cubicBezTo>
                    <a:pt x="0" y="3012"/>
                    <a:pt x="3012" y="0"/>
                    <a:pt x="6728" y="0"/>
                  </a:cubicBezTo>
                  <a:close/>
                </a:path>
              </a:pathLst>
            </a:custGeom>
            <a:solidFill>
              <a:srgbClr val="F2F4F5"/>
            </a:solidFill>
          </p:spPr>
        </p:sp>
        <p:sp>
          <p:nvSpPr>
            <p:cNvPr name="TextBox 10" id="10"/>
            <p:cNvSpPr txBox="true"/>
            <p:nvPr/>
          </p:nvSpPr>
          <p:spPr>
            <a:xfrm>
              <a:off x="0" y="-38100"/>
              <a:ext cx="4298604" cy="116799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481134" y="1307257"/>
            <a:ext cx="11397885" cy="3318051"/>
          </a:xfrm>
          <a:prstGeom prst="rect">
            <a:avLst/>
          </a:prstGeom>
        </p:spPr>
        <p:txBody>
          <a:bodyPr anchor="t" rtlCol="false" tIns="0" lIns="0" bIns="0" rIns="0">
            <a:spAutoFit/>
          </a:bodyPr>
          <a:lstStyle/>
          <a:p>
            <a:pPr algn="l">
              <a:lnSpc>
                <a:spcPts val="2634"/>
              </a:lnSpc>
            </a:pPr>
            <a:r>
              <a:rPr lang="en-US" sz="1881" spc="133">
                <a:solidFill>
                  <a:srgbClr val="191919"/>
                </a:solidFill>
                <a:latin typeface="Glacial Indifference"/>
                <a:ea typeface="Glacial Indifference"/>
                <a:cs typeface="Glacial Indifference"/>
                <a:sym typeface="Glacial Indifference"/>
              </a:rPr>
              <a:t>Uber is a major player in the global mobility services market, operating in over 70 countries and 10,000 cities. The company has diversified beyond ride-hailing, with Uber Eats (food delivery), Uber Freight (logistics), and micro-mobility (bikes &amp; scooters through Lime).</a:t>
            </a:r>
          </a:p>
          <a:p>
            <a:pPr algn="l" marL="406212" indent="-203106" lvl="1">
              <a:lnSpc>
                <a:spcPts val="2634"/>
              </a:lnSpc>
              <a:buFont typeface="Arial"/>
              <a:buChar char="•"/>
            </a:pPr>
            <a:r>
              <a:rPr lang="en-US" sz="1881" spc="133">
                <a:solidFill>
                  <a:srgbClr val="191919"/>
                </a:solidFill>
                <a:latin typeface="Glacial Indifference"/>
                <a:ea typeface="Glacial Indifference"/>
                <a:cs typeface="Glacial Indifference"/>
                <a:sym typeface="Glacial Indifference"/>
              </a:rPr>
              <a:t>Market Growth: The sector is expected to reach $150 billion by 2025, driven by urbanization and digitalization, but Uber faces strict regulations and high costs.</a:t>
            </a:r>
          </a:p>
          <a:p>
            <a:pPr algn="l" marL="406212" indent="-203106" lvl="1">
              <a:lnSpc>
                <a:spcPts val="2634"/>
              </a:lnSpc>
              <a:buFont typeface="Arial"/>
              <a:buChar char="•"/>
            </a:pPr>
            <a:r>
              <a:rPr lang="en-US" sz="1881" spc="133">
                <a:solidFill>
                  <a:srgbClr val="191919"/>
                </a:solidFill>
                <a:latin typeface="Glacial Indifference"/>
                <a:ea typeface="Glacial Indifference"/>
                <a:cs typeface="Glacial Indifference"/>
                <a:sym typeface="Glacial Indifference"/>
              </a:rPr>
              <a:t>Technology &amp; Innovation: Significant investment in AI, route optimization, and autonomous vehicles (via Aurora), with a dynamic pricing model.</a:t>
            </a:r>
          </a:p>
          <a:p>
            <a:pPr algn="l" marL="406212" indent="-203106" lvl="1">
              <a:lnSpc>
                <a:spcPts val="2634"/>
              </a:lnSpc>
              <a:buFont typeface="Arial"/>
              <a:buChar char="•"/>
            </a:pPr>
            <a:r>
              <a:rPr lang="en-US" sz="1881" spc="133">
                <a:solidFill>
                  <a:srgbClr val="191919"/>
                </a:solidFill>
                <a:latin typeface="Glacial Indifference"/>
                <a:ea typeface="Glacial Indifference"/>
                <a:cs typeface="Glacial Indifference"/>
                <a:sym typeface="Glacial Indifference"/>
              </a:rPr>
              <a:t>Regulatory Environment: Uber must comply with stricter regulations (labor laws, taxation, compliance) in various countries.</a:t>
            </a:r>
          </a:p>
          <a:p>
            <a:pPr algn="l">
              <a:lnSpc>
                <a:spcPts val="2634"/>
              </a:lnSpc>
              <a:spcBef>
                <a:spcPct val="0"/>
              </a:spcBef>
            </a:pPr>
          </a:p>
        </p:txBody>
      </p:sp>
      <p:sp>
        <p:nvSpPr>
          <p:cNvPr name="TextBox 12" id="12"/>
          <p:cNvSpPr txBox="true"/>
          <p:nvPr/>
        </p:nvSpPr>
        <p:spPr>
          <a:xfrm rot="0">
            <a:off x="361901" y="210644"/>
            <a:ext cx="6183971" cy="827582"/>
          </a:xfrm>
          <a:prstGeom prst="rect">
            <a:avLst/>
          </a:prstGeom>
        </p:spPr>
        <p:txBody>
          <a:bodyPr anchor="t" rtlCol="false" tIns="0" lIns="0" bIns="0" rIns="0">
            <a:spAutoFit/>
          </a:bodyPr>
          <a:lstStyle/>
          <a:p>
            <a:pPr algn="l" marL="0" indent="0" lvl="0">
              <a:lnSpc>
                <a:spcPts val="6885"/>
              </a:lnSpc>
              <a:spcBef>
                <a:spcPct val="0"/>
              </a:spcBef>
            </a:pPr>
            <a:r>
              <a:rPr lang="en-US" sz="4918" spc="319">
                <a:solidFill>
                  <a:srgbClr val="F2F4F5"/>
                </a:solidFill>
                <a:latin typeface="Alata"/>
                <a:ea typeface="Alata"/>
                <a:cs typeface="Alata"/>
                <a:sym typeface="Alata"/>
              </a:rPr>
              <a:t>Market situation</a:t>
            </a:r>
          </a:p>
        </p:txBody>
      </p:sp>
      <p:sp>
        <p:nvSpPr>
          <p:cNvPr name="TextBox 13" id="13"/>
          <p:cNvSpPr txBox="true"/>
          <p:nvPr/>
        </p:nvSpPr>
        <p:spPr>
          <a:xfrm rot="0">
            <a:off x="600368" y="6650345"/>
            <a:ext cx="11021612" cy="2825109"/>
          </a:xfrm>
          <a:prstGeom prst="rect">
            <a:avLst/>
          </a:prstGeom>
        </p:spPr>
        <p:txBody>
          <a:bodyPr anchor="t" rtlCol="false" tIns="0" lIns="0" bIns="0" rIns="0">
            <a:spAutoFit/>
          </a:bodyPr>
          <a:lstStyle/>
          <a:p>
            <a:pPr algn="l">
              <a:lnSpc>
                <a:spcPts val="2836"/>
              </a:lnSpc>
            </a:pPr>
            <a:r>
              <a:rPr lang="en-US" sz="2026" spc="143">
                <a:solidFill>
                  <a:srgbClr val="191919"/>
                </a:solidFill>
                <a:latin typeface="Glacial Indifference"/>
                <a:ea typeface="Glacial Indifference"/>
                <a:cs typeface="Glacial Indifference"/>
                <a:sym typeface="Glacial Indifference"/>
              </a:rPr>
              <a:t>Uber faces significant competition from various global and regional players in both ride-hailing and delivery services. In ride-hailing, it competes with Lyft in North America, Didi Chuxing in China, and regional players like Bolt and Ola. </a:t>
            </a:r>
          </a:p>
          <a:p>
            <a:pPr algn="l">
              <a:lnSpc>
                <a:spcPts val="2836"/>
              </a:lnSpc>
            </a:pPr>
          </a:p>
          <a:p>
            <a:pPr algn="l">
              <a:lnSpc>
                <a:spcPts val="2836"/>
              </a:lnSpc>
              <a:spcBef>
                <a:spcPct val="0"/>
              </a:spcBef>
            </a:pPr>
            <a:r>
              <a:rPr lang="en-US" sz="2026" spc="143">
                <a:solidFill>
                  <a:srgbClr val="191919"/>
                </a:solidFill>
                <a:latin typeface="Glacial Indifference"/>
                <a:ea typeface="Glacial Indifference"/>
                <a:cs typeface="Glacial Indifference"/>
                <a:sym typeface="Glacial Indifference"/>
              </a:rPr>
              <a:t>In food delivery, rivals include DoorDash in the US, Just Eat Takeaway in Europe, and Meituan in China. Additionally, Uber faces competition in autonomous vehicles from companies like Waymo, Tesla, and Cruise, and maintains partnerships in micro-mobility (e-scooters and bikes) with Lime.</a:t>
            </a:r>
          </a:p>
        </p:txBody>
      </p:sp>
      <p:sp>
        <p:nvSpPr>
          <p:cNvPr name="Freeform 14" id="14"/>
          <p:cNvSpPr/>
          <p:nvPr/>
        </p:nvSpPr>
        <p:spPr>
          <a:xfrm flipH="false" flipV="false" rot="0">
            <a:off x="11998252" y="48766"/>
            <a:ext cx="10522096" cy="10238234"/>
          </a:xfrm>
          <a:custGeom>
            <a:avLst/>
            <a:gdLst/>
            <a:ahLst/>
            <a:cxnLst/>
            <a:rect r="r" b="b" t="t" l="l"/>
            <a:pathLst>
              <a:path h="10238234" w="10522096">
                <a:moveTo>
                  <a:pt x="0" y="0"/>
                </a:moveTo>
                <a:lnTo>
                  <a:pt x="10522096" y="0"/>
                </a:lnTo>
                <a:lnTo>
                  <a:pt x="10522096" y="10238234"/>
                </a:lnTo>
                <a:lnTo>
                  <a:pt x="0" y="10238234"/>
                </a:lnTo>
                <a:lnTo>
                  <a:pt x="0" y="0"/>
                </a:lnTo>
                <a:close/>
              </a:path>
            </a:pathLst>
          </a:custGeom>
          <a:blipFill>
            <a:blip r:embed="rId6"/>
            <a:stretch>
              <a:fillRect l="-23109" t="0" r="-23109" b="0"/>
            </a:stretch>
          </a:blipFill>
        </p:spPr>
      </p:sp>
      <p:sp>
        <p:nvSpPr>
          <p:cNvPr name="TextBox 15" id="15"/>
          <p:cNvSpPr txBox="true"/>
          <p:nvPr/>
        </p:nvSpPr>
        <p:spPr>
          <a:xfrm rot="0">
            <a:off x="515901" y="5361638"/>
            <a:ext cx="8787471" cy="827582"/>
          </a:xfrm>
          <a:prstGeom prst="rect">
            <a:avLst/>
          </a:prstGeom>
        </p:spPr>
        <p:txBody>
          <a:bodyPr anchor="t" rtlCol="false" tIns="0" lIns="0" bIns="0" rIns="0">
            <a:spAutoFit/>
          </a:bodyPr>
          <a:lstStyle/>
          <a:p>
            <a:pPr algn="l" marL="0" indent="0" lvl="0">
              <a:lnSpc>
                <a:spcPts val="6885"/>
              </a:lnSpc>
              <a:spcBef>
                <a:spcPct val="0"/>
              </a:spcBef>
            </a:pPr>
            <a:r>
              <a:rPr lang="en-US" sz="4918" spc="319">
                <a:solidFill>
                  <a:srgbClr val="F2F4F5"/>
                </a:solidFill>
                <a:latin typeface="Alata"/>
                <a:ea typeface="Alata"/>
                <a:cs typeface="Alata"/>
                <a:sym typeface="Alata"/>
              </a:rPr>
              <a:t>Competitor analysis</a:t>
            </a:r>
          </a:p>
        </p:txBody>
      </p:sp>
      <p:sp>
        <p:nvSpPr>
          <p:cNvPr name="Freeform 16" id="16"/>
          <p:cNvSpPr/>
          <p:nvPr/>
        </p:nvSpPr>
        <p:spPr>
          <a:xfrm flipH="false" flipV="false" rot="0">
            <a:off x="15990438" y="0"/>
            <a:ext cx="2297562" cy="2297562"/>
          </a:xfrm>
          <a:custGeom>
            <a:avLst/>
            <a:gdLst/>
            <a:ahLst/>
            <a:cxnLst/>
            <a:rect r="r" b="b" t="t" l="l"/>
            <a:pathLst>
              <a:path h="2297562" w="2297562">
                <a:moveTo>
                  <a:pt x="0" y="0"/>
                </a:moveTo>
                <a:lnTo>
                  <a:pt x="2297562" y="0"/>
                </a:lnTo>
                <a:lnTo>
                  <a:pt x="2297562" y="2297562"/>
                </a:lnTo>
                <a:lnTo>
                  <a:pt x="0" y="2297562"/>
                </a:lnTo>
                <a:lnTo>
                  <a:pt x="0" y="0"/>
                </a:lnTo>
                <a:close/>
              </a:path>
            </a:pathLst>
          </a:custGeom>
          <a:blipFill>
            <a:blip r:embed="rId7"/>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3122371">
            <a:off x="12266545" y="-2948100"/>
            <a:ext cx="5963286" cy="5896199"/>
          </a:xfrm>
          <a:custGeom>
            <a:avLst/>
            <a:gdLst/>
            <a:ahLst/>
            <a:cxnLst/>
            <a:rect r="r" b="b" t="t" l="l"/>
            <a:pathLst>
              <a:path h="5896199" w="5963286">
                <a:moveTo>
                  <a:pt x="0" y="0"/>
                </a:moveTo>
                <a:lnTo>
                  <a:pt x="5963286" y="0"/>
                </a:lnTo>
                <a:lnTo>
                  <a:pt x="5963286" y="5896200"/>
                </a:lnTo>
                <a:lnTo>
                  <a:pt x="0" y="5896200"/>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390873">
            <a:off x="-3042812" y="6272221"/>
            <a:ext cx="7663149" cy="7576939"/>
          </a:xfrm>
          <a:custGeom>
            <a:avLst/>
            <a:gdLst/>
            <a:ahLst/>
            <a:cxnLst/>
            <a:rect r="r" b="b" t="t" l="l"/>
            <a:pathLst>
              <a:path h="7576939" w="7663149">
                <a:moveTo>
                  <a:pt x="0" y="0"/>
                </a:moveTo>
                <a:lnTo>
                  <a:pt x="7663150" y="0"/>
                </a:lnTo>
                <a:lnTo>
                  <a:pt x="7663150" y="7576939"/>
                </a:lnTo>
                <a:lnTo>
                  <a:pt x="0" y="7576939"/>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4" id="4"/>
          <p:cNvGrpSpPr>
            <a:grpSpLocks noChangeAspect="true"/>
          </p:cNvGrpSpPr>
          <p:nvPr/>
        </p:nvGrpSpPr>
        <p:grpSpPr>
          <a:xfrm rot="0">
            <a:off x="1865637" y="2700514"/>
            <a:ext cx="5642294" cy="4885972"/>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34175" t="0" r="-34175" b="0"/>
              </a:stretch>
            </a:blipFill>
          </p:spPr>
        </p:sp>
      </p:grpSp>
      <p:sp>
        <p:nvSpPr>
          <p:cNvPr name="TextBox 6" id="6"/>
          <p:cNvSpPr txBox="true"/>
          <p:nvPr/>
        </p:nvSpPr>
        <p:spPr>
          <a:xfrm rot="0">
            <a:off x="289347" y="14817"/>
            <a:ext cx="9895541" cy="1194436"/>
          </a:xfrm>
          <a:prstGeom prst="rect">
            <a:avLst/>
          </a:prstGeom>
        </p:spPr>
        <p:txBody>
          <a:bodyPr anchor="t" rtlCol="false" tIns="0" lIns="0" bIns="0" rIns="0">
            <a:spAutoFit/>
          </a:bodyPr>
          <a:lstStyle/>
          <a:p>
            <a:pPr algn="l" marL="0" indent="0" lvl="0">
              <a:lnSpc>
                <a:spcPts val="9764"/>
              </a:lnSpc>
              <a:spcBef>
                <a:spcPct val="0"/>
              </a:spcBef>
            </a:pPr>
            <a:r>
              <a:rPr lang="en-US" sz="6974" spc="453">
                <a:solidFill>
                  <a:srgbClr val="FFFFFF"/>
                </a:solidFill>
                <a:latin typeface="Alata"/>
                <a:ea typeface="Alata"/>
                <a:cs typeface="Alata"/>
                <a:sym typeface="Alata"/>
              </a:rPr>
              <a:t>SWOT</a:t>
            </a:r>
          </a:p>
        </p:txBody>
      </p:sp>
      <p:grpSp>
        <p:nvGrpSpPr>
          <p:cNvPr name="Group 7" id="7"/>
          <p:cNvGrpSpPr>
            <a:grpSpLocks noChangeAspect="true"/>
          </p:cNvGrpSpPr>
          <p:nvPr/>
        </p:nvGrpSpPr>
        <p:grpSpPr>
          <a:xfrm rot="0">
            <a:off x="10801720" y="2700514"/>
            <a:ext cx="5642294" cy="4885972"/>
            <a:chOff x="0" y="0"/>
            <a:chExt cx="4282440" cy="3708400"/>
          </a:xfrm>
        </p:grpSpPr>
        <p:sp>
          <p:nvSpPr>
            <p:cNvPr name="Freeform 8" id="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34175" t="0" r="-34175" b="0"/>
              </a:stretch>
            </a:blipFill>
          </p:spPr>
        </p:sp>
      </p:grpSp>
      <p:grpSp>
        <p:nvGrpSpPr>
          <p:cNvPr name="Group 9" id="9"/>
          <p:cNvGrpSpPr>
            <a:grpSpLocks noChangeAspect="true"/>
          </p:cNvGrpSpPr>
          <p:nvPr/>
        </p:nvGrpSpPr>
        <p:grpSpPr>
          <a:xfrm rot="0">
            <a:off x="6322853" y="148167"/>
            <a:ext cx="5642294" cy="4885972"/>
            <a:chOff x="0" y="0"/>
            <a:chExt cx="4282440" cy="3708400"/>
          </a:xfrm>
        </p:grpSpPr>
        <p:sp>
          <p:nvSpPr>
            <p:cNvPr name="Freeform 10" id="10"/>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34175" t="0" r="-34175" b="0"/>
              </a:stretch>
            </a:blipFill>
          </p:spPr>
        </p:sp>
      </p:grpSp>
      <p:grpSp>
        <p:nvGrpSpPr>
          <p:cNvPr name="Group 11" id="11"/>
          <p:cNvGrpSpPr>
            <a:grpSpLocks noChangeAspect="true"/>
          </p:cNvGrpSpPr>
          <p:nvPr/>
        </p:nvGrpSpPr>
        <p:grpSpPr>
          <a:xfrm rot="0">
            <a:off x="6322853" y="5174419"/>
            <a:ext cx="5642294" cy="4885972"/>
            <a:chOff x="0" y="0"/>
            <a:chExt cx="4282440" cy="3708400"/>
          </a:xfrm>
        </p:grpSpPr>
        <p:sp>
          <p:nvSpPr>
            <p:cNvPr name="Freeform 12" id="12"/>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34175" t="0" r="-34175" b="0"/>
              </a:stretch>
            </a:blipFill>
          </p:spPr>
        </p:sp>
      </p:grpSp>
      <p:sp>
        <p:nvSpPr>
          <p:cNvPr name="TextBox 13" id="13"/>
          <p:cNvSpPr txBox="true"/>
          <p:nvPr/>
        </p:nvSpPr>
        <p:spPr>
          <a:xfrm rot="0">
            <a:off x="7046805" y="1469073"/>
            <a:ext cx="4820016" cy="3005251"/>
          </a:xfrm>
          <a:prstGeom prst="rect">
            <a:avLst/>
          </a:prstGeom>
        </p:spPr>
        <p:txBody>
          <a:bodyPr anchor="t" rtlCol="false" tIns="0" lIns="0" bIns="0" rIns="0">
            <a:spAutoFit/>
          </a:bodyPr>
          <a:lstStyle/>
          <a:p>
            <a:pPr algn="l" marL="606252" indent="-303126" lvl="1">
              <a:lnSpc>
                <a:spcPts val="3931"/>
              </a:lnSpc>
              <a:buFont typeface="Arial"/>
              <a:buChar char="•"/>
            </a:pPr>
            <a:r>
              <a:rPr lang="en-US" sz="2808" spc="199">
                <a:solidFill>
                  <a:srgbClr val="000000"/>
                </a:solidFill>
                <a:latin typeface="Glacial Indifference"/>
                <a:ea typeface="Glacial Indifference"/>
                <a:cs typeface="Glacial Indifference"/>
                <a:sym typeface="Glacial Indifference"/>
              </a:rPr>
              <a:t>Huge brand name</a:t>
            </a:r>
          </a:p>
          <a:p>
            <a:pPr algn="l" marL="606252" indent="-303126" lvl="1">
              <a:lnSpc>
                <a:spcPts val="3931"/>
              </a:lnSpc>
              <a:buFont typeface="Arial"/>
              <a:buChar char="•"/>
            </a:pPr>
            <a:r>
              <a:rPr lang="en-US" sz="2808" spc="199">
                <a:solidFill>
                  <a:srgbClr val="000000"/>
                </a:solidFill>
                <a:latin typeface="Glacial Indifference"/>
                <a:ea typeface="Glacial Indifference"/>
                <a:cs typeface="Glacial Indifference"/>
                <a:sym typeface="Glacial Indifference"/>
              </a:rPr>
              <a:t>Extensive global presence</a:t>
            </a:r>
          </a:p>
          <a:p>
            <a:pPr algn="l" marL="606252" indent="-303126" lvl="1">
              <a:lnSpc>
                <a:spcPts val="3931"/>
              </a:lnSpc>
              <a:buFont typeface="Arial"/>
              <a:buChar char="•"/>
            </a:pPr>
            <a:r>
              <a:rPr lang="en-US" sz="2808" spc="199">
                <a:solidFill>
                  <a:srgbClr val="000000"/>
                </a:solidFill>
                <a:latin typeface="Glacial Indifference"/>
                <a:ea typeface="Glacial Indifference"/>
                <a:cs typeface="Glacial Indifference"/>
                <a:sym typeface="Glacial Indifference"/>
              </a:rPr>
              <a:t>Technological innovation </a:t>
            </a:r>
          </a:p>
          <a:p>
            <a:pPr algn="l" marL="606252" indent="-303126" lvl="1">
              <a:lnSpc>
                <a:spcPts val="3931"/>
              </a:lnSpc>
              <a:buFont typeface="Arial"/>
              <a:buChar char="•"/>
            </a:pPr>
            <a:r>
              <a:rPr lang="en-US" sz="2808" spc="199">
                <a:solidFill>
                  <a:srgbClr val="000000"/>
                </a:solidFill>
                <a:latin typeface="Glacial Indifference"/>
                <a:ea typeface="Glacial Indifference"/>
                <a:cs typeface="Glacial Indifference"/>
                <a:sym typeface="Glacial Indifference"/>
              </a:rPr>
              <a:t>Affordable prices</a:t>
            </a:r>
          </a:p>
        </p:txBody>
      </p:sp>
      <p:sp>
        <p:nvSpPr>
          <p:cNvPr name="TextBox 14" id="14"/>
          <p:cNvSpPr txBox="true"/>
          <p:nvPr/>
        </p:nvSpPr>
        <p:spPr>
          <a:xfrm rot="0">
            <a:off x="11570683" y="4004217"/>
            <a:ext cx="4566882" cy="2002695"/>
          </a:xfrm>
          <a:prstGeom prst="rect">
            <a:avLst/>
          </a:prstGeom>
        </p:spPr>
        <p:txBody>
          <a:bodyPr anchor="t" rtlCol="false" tIns="0" lIns="0" bIns="0" rIns="0">
            <a:spAutoFit/>
          </a:bodyPr>
          <a:lstStyle/>
          <a:p>
            <a:pPr algn="l" marL="606680" indent="-303340" lvl="1">
              <a:lnSpc>
                <a:spcPts val="3934"/>
              </a:lnSpc>
              <a:buFont typeface="Arial"/>
              <a:buChar char="•"/>
            </a:pPr>
            <a:r>
              <a:rPr lang="en-US" sz="2810" spc="199">
                <a:solidFill>
                  <a:srgbClr val="000000"/>
                </a:solidFill>
                <a:latin typeface="Glacial Indifference"/>
                <a:ea typeface="Glacial Indifference"/>
                <a:cs typeface="Glacial Indifference"/>
                <a:sym typeface="Glacial Indifference"/>
              </a:rPr>
              <a:t>Competitors</a:t>
            </a:r>
          </a:p>
          <a:p>
            <a:pPr algn="l" marL="606680" indent="-303340" lvl="1">
              <a:lnSpc>
                <a:spcPts val="3934"/>
              </a:lnSpc>
              <a:buFont typeface="Arial"/>
              <a:buChar char="•"/>
            </a:pPr>
            <a:r>
              <a:rPr lang="en-US" sz="2810" spc="199">
                <a:solidFill>
                  <a:srgbClr val="000000"/>
                </a:solidFill>
                <a:latin typeface="Glacial Indifference"/>
                <a:ea typeface="Glacial Indifference"/>
                <a:cs typeface="Glacial Indifference"/>
                <a:sym typeface="Glacial Indifference"/>
              </a:rPr>
              <a:t>Inapproriate actions by drivers </a:t>
            </a:r>
          </a:p>
          <a:p>
            <a:pPr algn="l" marL="606680" indent="-303340" lvl="1">
              <a:lnSpc>
                <a:spcPts val="3934"/>
              </a:lnSpc>
              <a:buFont typeface="Arial"/>
              <a:buChar char="•"/>
            </a:pPr>
            <a:r>
              <a:rPr lang="en-US" sz="2810" spc="199">
                <a:solidFill>
                  <a:srgbClr val="000000"/>
                </a:solidFill>
                <a:latin typeface="Glacial Indifference"/>
                <a:ea typeface="Glacial Indifference"/>
                <a:cs typeface="Glacial Indifference"/>
                <a:sym typeface="Glacial Indifference"/>
              </a:rPr>
              <a:t>Low margins</a:t>
            </a:r>
          </a:p>
        </p:txBody>
      </p:sp>
      <p:sp>
        <p:nvSpPr>
          <p:cNvPr name="TextBox 15" id="15"/>
          <p:cNvSpPr txBox="true"/>
          <p:nvPr/>
        </p:nvSpPr>
        <p:spPr>
          <a:xfrm rot="0">
            <a:off x="7844889" y="446744"/>
            <a:ext cx="2598222" cy="762508"/>
          </a:xfrm>
          <a:prstGeom prst="rect">
            <a:avLst/>
          </a:prstGeom>
        </p:spPr>
        <p:txBody>
          <a:bodyPr anchor="t" rtlCol="false" tIns="0" lIns="0" bIns="0" rIns="0">
            <a:spAutoFit/>
          </a:bodyPr>
          <a:lstStyle/>
          <a:p>
            <a:pPr algn="l" marL="0" indent="0" lvl="0">
              <a:lnSpc>
                <a:spcPts val="6271"/>
              </a:lnSpc>
              <a:spcBef>
                <a:spcPct val="0"/>
              </a:spcBef>
            </a:pPr>
            <a:r>
              <a:rPr lang="en-US" sz="4479" spc="291">
                <a:solidFill>
                  <a:srgbClr val="000000"/>
                </a:solidFill>
                <a:latin typeface="Alata"/>
                <a:ea typeface="Alata"/>
                <a:cs typeface="Alata"/>
                <a:sym typeface="Alata"/>
              </a:rPr>
              <a:t>Strenths </a:t>
            </a:r>
          </a:p>
        </p:txBody>
      </p:sp>
      <p:sp>
        <p:nvSpPr>
          <p:cNvPr name="TextBox 16" id="16"/>
          <p:cNvSpPr txBox="true"/>
          <p:nvPr/>
        </p:nvSpPr>
        <p:spPr>
          <a:xfrm rot="0">
            <a:off x="2403746" y="4107111"/>
            <a:ext cx="5031683" cy="2498045"/>
          </a:xfrm>
          <a:prstGeom prst="rect">
            <a:avLst/>
          </a:prstGeom>
        </p:spPr>
        <p:txBody>
          <a:bodyPr anchor="t" rtlCol="false" tIns="0" lIns="0" bIns="0" rIns="0">
            <a:spAutoFit/>
          </a:bodyPr>
          <a:lstStyle/>
          <a:p>
            <a:pPr algn="l" marL="606252" indent="-303126" lvl="1">
              <a:lnSpc>
                <a:spcPts val="3931"/>
              </a:lnSpc>
              <a:buFont typeface="Arial"/>
              <a:buChar char="•"/>
            </a:pPr>
            <a:r>
              <a:rPr lang="en-US" sz="2808" spc="199">
                <a:solidFill>
                  <a:srgbClr val="000000"/>
                </a:solidFill>
                <a:latin typeface="Glacial Indifference"/>
                <a:ea typeface="Glacial Indifference"/>
                <a:cs typeface="Glacial Indifference"/>
                <a:sym typeface="Glacial Indifference"/>
              </a:rPr>
              <a:t>Legal challenges and scandals</a:t>
            </a:r>
          </a:p>
          <a:p>
            <a:pPr algn="l" marL="606252" indent="-303126" lvl="1">
              <a:lnSpc>
                <a:spcPts val="3931"/>
              </a:lnSpc>
              <a:buFont typeface="Arial"/>
              <a:buChar char="•"/>
            </a:pPr>
            <a:r>
              <a:rPr lang="en-US" sz="2808" spc="199">
                <a:solidFill>
                  <a:srgbClr val="000000"/>
                </a:solidFill>
                <a:latin typeface="Glacial Indifference"/>
                <a:ea typeface="Glacial Indifference"/>
                <a:cs typeface="Glacial Indifference"/>
                <a:sym typeface="Glacial Indifference"/>
              </a:rPr>
              <a:t>Overdependance of drivers</a:t>
            </a:r>
          </a:p>
          <a:p>
            <a:pPr algn="l" marL="606252" indent="-303126" lvl="1">
              <a:lnSpc>
                <a:spcPts val="3931"/>
              </a:lnSpc>
              <a:buFont typeface="Arial"/>
              <a:buChar char="•"/>
            </a:pPr>
            <a:r>
              <a:rPr lang="en-US" sz="2808" spc="199">
                <a:solidFill>
                  <a:srgbClr val="000000"/>
                </a:solidFill>
                <a:latin typeface="Glacial Indifference"/>
                <a:ea typeface="Glacial Indifference"/>
                <a:cs typeface="Glacial Indifference"/>
                <a:sym typeface="Glacial Indifference"/>
              </a:rPr>
              <a:t>Lack of profitability</a:t>
            </a:r>
          </a:p>
        </p:txBody>
      </p:sp>
      <p:sp>
        <p:nvSpPr>
          <p:cNvPr name="TextBox 17" id="17"/>
          <p:cNvSpPr txBox="true"/>
          <p:nvPr/>
        </p:nvSpPr>
        <p:spPr>
          <a:xfrm rot="0">
            <a:off x="2958192" y="3111494"/>
            <a:ext cx="3922791" cy="762508"/>
          </a:xfrm>
          <a:prstGeom prst="rect">
            <a:avLst/>
          </a:prstGeom>
        </p:spPr>
        <p:txBody>
          <a:bodyPr anchor="t" rtlCol="false" tIns="0" lIns="0" bIns="0" rIns="0">
            <a:spAutoFit/>
          </a:bodyPr>
          <a:lstStyle/>
          <a:p>
            <a:pPr algn="l" marL="0" indent="0" lvl="0">
              <a:lnSpc>
                <a:spcPts val="6271"/>
              </a:lnSpc>
              <a:spcBef>
                <a:spcPct val="0"/>
              </a:spcBef>
            </a:pPr>
            <a:r>
              <a:rPr lang="en-US" sz="4479" spc="291">
                <a:solidFill>
                  <a:srgbClr val="000000"/>
                </a:solidFill>
                <a:latin typeface="Alata"/>
                <a:ea typeface="Alata"/>
                <a:cs typeface="Alata"/>
                <a:sym typeface="Alata"/>
              </a:rPr>
              <a:t>Weaknesses</a:t>
            </a:r>
          </a:p>
        </p:txBody>
      </p:sp>
      <p:sp>
        <p:nvSpPr>
          <p:cNvPr name="TextBox 18" id="18"/>
          <p:cNvSpPr txBox="true"/>
          <p:nvPr/>
        </p:nvSpPr>
        <p:spPr>
          <a:xfrm rot="0">
            <a:off x="7123071" y="5776244"/>
            <a:ext cx="4743750" cy="762634"/>
          </a:xfrm>
          <a:prstGeom prst="rect">
            <a:avLst/>
          </a:prstGeom>
        </p:spPr>
        <p:txBody>
          <a:bodyPr anchor="t" rtlCol="false" tIns="0" lIns="0" bIns="0" rIns="0">
            <a:spAutoFit/>
          </a:bodyPr>
          <a:lstStyle/>
          <a:p>
            <a:pPr algn="l" marL="0" indent="0" lvl="0">
              <a:lnSpc>
                <a:spcPts val="6265"/>
              </a:lnSpc>
              <a:spcBef>
                <a:spcPct val="0"/>
              </a:spcBef>
            </a:pPr>
            <a:r>
              <a:rPr lang="en-US" sz="4475" spc="290">
                <a:solidFill>
                  <a:srgbClr val="000000"/>
                </a:solidFill>
                <a:latin typeface="Alata"/>
                <a:ea typeface="Alata"/>
                <a:cs typeface="Alata"/>
                <a:sym typeface="Alata"/>
              </a:rPr>
              <a:t>Opportunities</a:t>
            </a:r>
          </a:p>
        </p:txBody>
      </p:sp>
      <p:sp>
        <p:nvSpPr>
          <p:cNvPr name="TextBox 19" id="19"/>
          <p:cNvSpPr txBox="true"/>
          <p:nvPr/>
        </p:nvSpPr>
        <p:spPr>
          <a:xfrm rot="0">
            <a:off x="6743400" y="6590382"/>
            <a:ext cx="5221747" cy="2002591"/>
          </a:xfrm>
          <a:prstGeom prst="rect">
            <a:avLst/>
          </a:prstGeom>
        </p:spPr>
        <p:txBody>
          <a:bodyPr anchor="t" rtlCol="false" tIns="0" lIns="0" bIns="0" rIns="0">
            <a:spAutoFit/>
          </a:bodyPr>
          <a:lstStyle/>
          <a:p>
            <a:pPr algn="l" marL="607562" indent="-303781" lvl="1">
              <a:lnSpc>
                <a:spcPts val="3939"/>
              </a:lnSpc>
              <a:buFont typeface="Arial"/>
              <a:buChar char="•"/>
            </a:pPr>
            <a:r>
              <a:rPr lang="en-US" sz="2814" spc="199">
                <a:solidFill>
                  <a:srgbClr val="000000"/>
                </a:solidFill>
                <a:latin typeface="Glacial Indifference"/>
                <a:ea typeface="Glacial Indifference"/>
                <a:cs typeface="Glacial Indifference"/>
                <a:sym typeface="Glacial Indifference"/>
              </a:rPr>
              <a:t>Compagny expansion</a:t>
            </a:r>
          </a:p>
          <a:p>
            <a:pPr algn="l" marL="607562" indent="-303781" lvl="1">
              <a:lnSpc>
                <a:spcPts val="3939"/>
              </a:lnSpc>
              <a:buFont typeface="Arial"/>
              <a:buChar char="•"/>
            </a:pPr>
            <a:r>
              <a:rPr lang="en-US" sz="2814" spc="199">
                <a:solidFill>
                  <a:srgbClr val="000000"/>
                </a:solidFill>
                <a:latin typeface="Glacial Indifference"/>
                <a:ea typeface="Glacial Indifference"/>
                <a:cs typeface="Glacial Indifference"/>
                <a:sym typeface="Glacial Indifference"/>
              </a:rPr>
              <a:t>Partnerships with other businesses</a:t>
            </a:r>
          </a:p>
          <a:p>
            <a:pPr algn="l" marL="607562" indent="-303781" lvl="1">
              <a:lnSpc>
                <a:spcPts val="3939"/>
              </a:lnSpc>
              <a:buFont typeface="Arial"/>
              <a:buChar char="•"/>
            </a:pPr>
            <a:r>
              <a:rPr lang="en-US" sz="2814" spc="199">
                <a:solidFill>
                  <a:srgbClr val="000000"/>
                </a:solidFill>
                <a:latin typeface="Glacial Indifference"/>
                <a:ea typeface="Glacial Indifference"/>
                <a:cs typeface="Glacial Indifference"/>
                <a:sym typeface="Glacial Indifference"/>
              </a:rPr>
              <a:t>Diversified  offerings</a:t>
            </a:r>
          </a:p>
        </p:txBody>
      </p:sp>
      <p:sp>
        <p:nvSpPr>
          <p:cNvPr name="TextBox 20" id="20"/>
          <p:cNvSpPr txBox="true"/>
          <p:nvPr/>
        </p:nvSpPr>
        <p:spPr>
          <a:xfrm rot="0">
            <a:off x="12474920" y="2997195"/>
            <a:ext cx="2295894" cy="762508"/>
          </a:xfrm>
          <a:prstGeom prst="rect">
            <a:avLst/>
          </a:prstGeom>
        </p:spPr>
        <p:txBody>
          <a:bodyPr anchor="t" rtlCol="false" tIns="0" lIns="0" bIns="0" rIns="0">
            <a:spAutoFit/>
          </a:bodyPr>
          <a:lstStyle/>
          <a:p>
            <a:pPr algn="l" marL="0" indent="0" lvl="0">
              <a:lnSpc>
                <a:spcPts val="6271"/>
              </a:lnSpc>
              <a:spcBef>
                <a:spcPct val="0"/>
              </a:spcBef>
            </a:pPr>
            <a:r>
              <a:rPr lang="en-US" sz="4479" spc="291">
                <a:solidFill>
                  <a:srgbClr val="000000"/>
                </a:solidFill>
                <a:latin typeface="Alata"/>
                <a:ea typeface="Alata"/>
                <a:cs typeface="Alata"/>
                <a:sym typeface="Alata"/>
              </a:rPr>
              <a:t>Threats</a:t>
            </a:r>
          </a:p>
        </p:txBody>
      </p:sp>
      <p:sp>
        <p:nvSpPr>
          <p:cNvPr name="Freeform 21" id="21"/>
          <p:cNvSpPr/>
          <p:nvPr/>
        </p:nvSpPr>
        <p:spPr>
          <a:xfrm flipH="false" flipV="false" rot="0">
            <a:off x="15990438" y="0"/>
            <a:ext cx="2297562" cy="2297562"/>
          </a:xfrm>
          <a:custGeom>
            <a:avLst/>
            <a:gdLst/>
            <a:ahLst/>
            <a:cxnLst/>
            <a:rect r="r" b="b" t="t" l="l"/>
            <a:pathLst>
              <a:path h="2297562" w="2297562">
                <a:moveTo>
                  <a:pt x="0" y="0"/>
                </a:moveTo>
                <a:lnTo>
                  <a:pt x="2297562" y="0"/>
                </a:lnTo>
                <a:lnTo>
                  <a:pt x="2297562" y="2297562"/>
                </a:lnTo>
                <a:lnTo>
                  <a:pt x="0" y="2297562"/>
                </a:lnTo>
                <a:lnTo>
                  <a:pt x="0" y="0"/>
                </a:lnTo>
                <a:close/>
              </a:path>
            </a:pathLst>
          </a:custGeom>
          <a:blipFill>
            <a:blip r:embed="rId5"/>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78645A"/>
        </a:solidFill>
      </p:bgPr>
    </p:bg>
    <p:spTree>
      <p:nvGrpSpPr>
        <p:cNvPr id="1" name=""/>
        <p:cNvGrpSpPr/>
        <p:nvPr/>
      </p:nvGrpSpPr>
      <p:grpSpPr>
        <a:xfrm>
          <a:off x="0" y="0"/>
          <a:ext cx="0" cy="0"/>
          <a:chOff x="0" y="0"/>
          <a:chExt cx="0" cy="0"/>
        </a:xfrm>
      </p:grpSpPr>
      <p:sp>
        <p:nvSpPr>
          <p:cNvPr name="Freeform 2" id="2"/>
          <p:cNvSpPr/>
          <p:nvPr/>
        </p:nvSpPr>
        <p:spPr>
          <a:xfrm flipH="false" flipV="false" rot="0">
            <a:off x="-3164857" y="4941963"/>
            <a:ext cx="9379701" cy="9274179"/>
          </a:xfrm>
          <a:custGeom>
            <a:avLst/>
            <a:gdLst/>
            <a:ahLst/>
            <a:cxnLst/>
            <a:rect r="r" b="b" t="t" l="l"/>
            <a:pathLst>
              <a:path h="9274179" w="9379701">
                <a:moveTo>
                  <a:pt x="0" y="0"/>
                </a:moveTo>
                <a:lnTo>
                  <a:pt x="9379701" y="0"/>
                </a:lnTo>
                <a:lnTo>
                  <a:pt x="9379701" y="9274178"/>
                </a:lnTo>
                <a:lnTo>
                  <a:pt x="0" y="9274178"/>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3860225">
            <a:off x="5812801" y="-3273677"/>
            <a:ext cx="5813961" cy="5748554"/>
          </a:xfrm>
          <a:custGeom>
            <a:avLst/>
            <a:gdLst/>
            <a:ahLst/>
            <a:cxnLst/>
            <a:rect r="r" b="b" t="t" l="l"/>
            <a:pathLst>
              <a:path h="5748554" w="5813961">
                <a:moveTo>
                  <a:pt x="0" y="0"/>
                </a:moveTo>
                <a:lnTo>
                  <a:pt x="5813962" y="0"/>
                </a:lnTo>
                <a:lnTo>
                  <a:pt x="5813962" y="5748555"/>
                </a:lnTo>
                <a:lnTo>
                  <a:pt x="0" y="574855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4" id="4"/>
          <p:cNvGrpSpPr/>
          <p:nvPr/>
        </p:nvGrpSpPr>
        <p:grpSpPr>
          <a:xfrm rot="0">
            <a:off x="361901" y="1140233"/>
            <a:ext cx="11260079" cy="3699724"/>
            <a:chOff x="0" y="0"/>
            <a:chExt cx="3824154" cy="1256502"/>
          </a:xfrm>
        </p:grpSpPr>
        <p:sp>
          <p:nvSpPr>
            <p:cNvPr name="Freeform 5" id="5"/>
            <p:cNvSpPr/>
            <p:nvPr/>
          </p:nvSpPr>
          <p:spPr>
            <a:xfrm flipH="false" flipV="false" rot="0">
              <a:off x="0" y="0"/>
              <a:ext cx="3824154" cy="1256502"/>
            </a:xfrm>
            <a:custGeom>
              <a:avLst/>
              <a:gdLst/>
              <a:ahLst/>
              <a:cxnLst/>
              <a:rect r="r" b="b" t="t" l="l"/>
              <a:pathLst>
                <a:path h="1256502" w="3824154">
                  <a:moveTo>
                    <a:pt x="7563" y="0"/>
                  </a:moveTo>
                  <a:lnTo>
                    <a:pt x="3816591" y="0"/>
                  </a:lnTo>
                  <a:cubicBezTo>
                    <a:pt x="3820768" y="0"/>
                    <a:pt x="3824154" y="3386"/>
                    <a:pt x="3824154" y="7563"/>
                  </a:cubicBezTo>
                  <a:lnTo>
                    <a:pt x="3824154" y="1248939"/>
                  </a:lnTo>
                  <a:cubicBezTo>
                    <a:pt x="3824154" y="1253116"/>
                    <a:pt x="3820768" y="1256502"/>
                    <a:pt x="3816591" y="1256502"/>
                  </a:cubicBezTo>
                  <a:lnTo>
                    <a:pt x="7563" y="1256502"/>
                  </a:lnTo>
                  <a:cubicBezTo>
                    <a:pt x="3386" y="1256502"/>
                    <a:pt x="0" y="1253116"/>
                    <a:pt x="0" y="1248939"/>
                  </a:cubicBezTo>
                  <a:lnTo>
                    <a:pt x="0" y="7563"/>
                  </a:lnTo>
                  <a:cubicBezTo>
                    <a:pt x="0" y="3386"/>
                    <a:pt x="3386" y="0"/>
                    <a:pt x="7563" y="0"/>
                  </a:cubicBezTo>
                  <a:close/>
                </a:path>
              </a:pathLst>
            </a:custGeom>
            <a:solidFill>
              <a:srgbClr val="F4F2EF"/>
            </a:solidFill>
          </p:spPr>
        </p:sp>
        <p:sp>
          <p:nvSpPr>
            <p:cNvPr name="TextBox 6" id="6"/>
            <p:cNvSpPr txBox="true"/>
            <p:nvPr/>
          </p:nvSpPr>
          <p:spPr>
            <a:xfrm>
              <a:off x="0" y="-38100"/>
              <a:ext cx="3824154" cy="129460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406793" y="2273626"/>
            <a:ext cx="884510" cy="895913"/>
          </a:xfrm>
          <a:custGeom>
            <a:avLst/>
            <a:gdLst/>
            <a:ahLst/>
            <a:cxnLst/>
            <a:rect r="r" b="b" t="t" l="l"/>
            <a:pathLst>
              <a:path h="895913" w="884510">
                <a:moveTo>
                  <a:pt x="0" y="0"/>
                </a:moveTo>
                <a:lnTo>
                  <a:pt x="884510" y="0"/>
                </a:lnTo>
                <a:lnTo>
                  <a:pt x="884510" y="895912"/>
                </a:lnTo>
                <a:lnTo>
                  <a:pt x="0" y="895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8" id="8"/>
          <p:cNvGrpSpPr/>
          <p:nvPr/>
        </p:nvGrpSpPr>
        <p:grpSpPr>
          <a:xfrm rot="0">
            <a:off x="361901" y="6389245"/>
            <a:ext cx="11260079" cy="3326932"/>
            <a:chOff x="0" y="0"/>
            <a:chExt cx="3824154" cy="1129895"/>
          </a:xfrm>
        </p:grpSpPr>
        <p:sp>
          <p:nvSpPr>
            <p:cNvPr name="Freeform 9" id="9"/>
            <p:cNvSpPr/>
            <p:nvPr/>
          </p:nvSpPr>
          <p:spPr>
            <a:xfrm flipH="false" flipV="false" rot="0">
              <a:off x="0" y="0"/>
              <a:ext cx="3824154" cy="1129895"/>
            </a:xfrm>
            <a:custGeom>
              <a:avLst/>
              <a:gdLst/>
              <a:ahLst/>
              <a:cxnLst/>
              <a:rect r="r" b="b" t="t" l="l"/>
              <a:pathLst>
                <a:path h="1129895" w="3824154">
                  <a:moveTo>
                    <a:pt x="7563" y="0"/>
                  </a:moveTo>
                  <a:lnTo>
                    <a:pt x="3816591" y="0"/>
                  </a:lnTo>
                  <a:cubicBezTo>
                    <a:pt x="3820768" y="0"/>
                    <a:pt x="3824154" y="3386"/>
                    <a:pt x="3824154" y="7563"/>
                  </a:cubicBezTo>
                  <a:lnTo>
                    <a:pt x="3824154" y="1122332"/>
                  </a:lnTo>
                  <a:cubicBezTo>
                    <a:pt x="3824154" y="1126509"/>
                    <a:pt x="3820768" y="1129895"/>
                    <a:pt x="3816591" y="1129895"/>
                  </a:cubicBezTo>
                  <a:lnTo>
                    <a:pt x="7563" y="1129895"/>
                  </a:lnTo>
                  <a:cubicBezTo>
                    <a:pt x="3386" y="1129895"/>
                    <a:pt x="0" y="1126509"/>
                    <a:pt x="0" y="1122332"/>
                  </a:cubicBezTo>
                  <a:lnTo>
                    <a:pt x="0" y="7563"/>
                  </a:lnTo>
                  <a:cubicBezTo>
                    <a:pt x="0" y="3386"/>
                    <a:pt x="3386" y="0"/>
                    <a:pt x="7563" y="0"/>
                  </a:cubicBezTo>
                  <a:close/>
                </a:path>
              </a:pathLst>
            </a:custGeom>
            <a:solidFill>
              <a:srgbClr val="F4F2EF"/>
            </a:solidFill>
          </p:spPr>
        </p:sp>
        <p:sp>
          <p:nvSpPr>
            <p:cNvPr name="TextBox 10" id="10"/>
            <p:cNvSpPr txBox="true"/>
            <p:nvPr/>
          </p:nvSpPr>
          <p:spPr>
            <a:xfrm>
              <a:off x="0" y="-38100"/>
              <a:ext cx="3824154" cy="116799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998252" y="48766"/>
            <a:ext cx="10522096" cy="10238234"/>
          </a:xfrm>
          <a:custGeom>
            <a:avLst/>
            <a:gdLst/>
            <a:ahLst/>
            <a:cxnLst/>
            <a:rect r="r" b="b" t="t" l="l"/>
            <a:pathLst>
              <a:path h="10238234" w="10522096">
                <a:moveTo>
                  <a:pt x="0" y="0"/>
                </a:moveTo>
                <a:lnTo>
                  <a:pt x="10522096" y="0"/>
                </a:lnTo>
                <a:lnTo>
                  <a:pt x="10522096" y="10238234"/>
                </a:lnTo>
                <a:lnTo>
                  <a:pt x="0" y="10238234"/>
                </a:lnTo>
                <a:lnTo>
                  <a:pt x="0" y="0"/>
                </a:lnTo>
                <a:close/>
              </a:path>
            </a:pathLst>
          </a:custGeom>
          <a:blipFill>
            <a:blip r:embed="rId6"/>
            <a:stretch>
              <a:fillRect l="-23109" t="0" r="-23109" b="0"/>
            </a:stretch>
          </a:blipFill>
        </p:spPr>
      </p:sp>
      <p:sp>
        <p:nvSpPr>
          <p:cNvPr name="Freeform 12" id="12"/>
          <p:cNvSpPr/>
          <p:nvPr/>
        </p:nvSpPr>
        <p:spPr>
          <a:xfrm flipH="false" flipV="false" rot="0">
            <a:off x="15990438" y="0"/>
            <a:ext cx="2297562" cy="2297562"/>
          </a:xfrm>
          <a:custGeom>
            <a:avLst/>
            <a:gdLst/>
            <a:ahLst/>
            <a:cxnLst/>
            <a:rect r="r" b="b" t="t" l="l"/>
            <a:pathLst>
              <a:path h="2297562" w="2297562">
                <a:moveTo>
                  <a:pt x="0" y="0"/>
                </a:moveTo>
                <a:lnTo>
                  <a:pt x="2297562" y="0"/>
                </a:lnTo>
                <a:lnTo>
                  <a:pt x="2297562" y="2297562"/>
                </a:lnTo>
                <a:lnTo>
                  <a:pt x="0" y="2297562"/>
                </a:lnTo>
                <a:lnTo>
                  <a:pt x="0" y="0"/>
                </a:lnTo>
                <a:close/>
              </a:path>
            </a:pathLst>
          </a:custGeom>
          <a:blipFill>
            <a:blip r:embed="rId7"/>
            <a:stretch>
              <a:fillRect l="0" t="0" r="0" b="0"/>
            </a:stretch>
          </a:blipFill>
        </p:spPr>
      </p:sp>
      <p:sp>
        <p:nvSpPr>
          <p:cNvPr name="Freeform 13" id="13"/>
          <p:cNvSpPr/>
          <p:nvPr/>
        </p:nvSpPr>
        <p:spPr>
          <a:xfrm flipH="false" flipV="false" rot="0">
            <a:off x="11998252" y="-157094"/>
            <a:ext cx="6565671" cy="10649954"/>
          </a:xfrm>
          <a:custGeom>
            <a:avLst/>
            <a:gdLst/>
            <a:ahLst/>
            <a:cxnLst/>
            <a:rect r="r" b="b" t="t" l="l"/>
            <a:pathLst>
              <a:path h="10649954" w="6565671">
                <a:moveTo>
                  <a:pt x="0" y="0"/>
                </a:moveTo>
                <a:lnTo>
                  <a:pt x="6565672" y="0"/>
                </a:lnTo>
                <a:lnTo>
                  <a:pt x="6565672" y="10649954"/>
                </a:lnTo>
                <a:lnTo>
                  <a:pt x="0" y="10649954"/>
                </a:lnTo>
                <a:lnTo>
                  <a:pt x="0" y="0"/>
                </a:lnTo>
                <a:close/>
              </a:path>
            </a:pathLst>
          </a:custGeom>
          <a:blipFill>
            <a:blip r:embed="rId8"/>
            <a:stretch>
              <a:fillRect l="-77961" t="0" r="-65791" b="0"/>
            </a:stretch>
          </a:blipFill>
        </p:spPr>
      </p:sp>
      <p:sp>
        <p:nvSpPr>
          <p:cNvPr name="TextBox 14" id="14"/>
          <p:cNvSpPr txBox="true"/>
          <p:nvPr/>
        </p:nvSpPr>
        <p:spPr>
          <a:xfrm rot="0">
            <a:off x="481134" y="1288207"/>
            <a:ext cx="11140846" cy="2746375"/>
          </a:xfrm>
          <a:prstGeom prst="rect">
            <a:avLst/>
          </a:prstGeom>
        </p:spPr>
        <p:txBody>
          <a:bodyPr anchor="t" rtlCol="false" tIns="0" lIns="0" bIns="0" rIns="0">
            <a:spAutoFit/>
          </a:bodyPr>
          <a:lstStyle/>
          <a:p>
            <a:pPr algn="l" marL="647700" indent="-323850" lvl="1">
              <a:lnSpc>
                <a:spcPts val="4200"/>
              </a:lnSpc>
              <a:buFont typeface="Arial"/>
              <a:buChar char="•"/>
            </a:pPr>
            <a:r>
              <a:rPr lang="en-US" sz="3000" spc="213">
                <a:solidFill>
                  <a:srgbClr val="191919"/>
                </a:solidFill>
                <a:latin typeface="Glacial Indifference"/>
                <a:ea typeface="Glacial Indifference"/>
                <a:cs typeface="Glacial Indifference"/>
                <a:sym typeface="Glacial Indifference"/>
              </a:rPr>
              <a:t>Integration with Fintechs to improve transactions</a:t>
            </a:r>
          </a:p>
          <a:p>
            <a:pPr algn="l" marL="647700" indent="-323850" lvl="1">
              <a:lnSpc>
                <a:spcPts val="4200"/>
              </a:lnSpc>
              <a:buFont typeface="Arial"/>
              <a:buChar char="•"/>
            </a:pPr>
            <a:r>
              <a:rPr lang="en-US" sz="3000" spc="213">
                <a:solidFill>
                  <a:srgbClr val="191919"/>
                </a:solidFill>
                <a:latin typeface="Glacial Indifference"/>
                <a:ea typeface="Glacial Indifference"/>
                <a:cs typeface="Glacial Indifference"/>
                <a:sym typeface="Glacial Indifference"/>
              </a:rPr>
              <a:t>Expansion in logistics to increase revenue</a:t>
            </a:r>
          </a:p>
          <a:p>
            <a:pPr algn="l" marL="647700" indent="-323850" lvl="1">
              <a:lnSpc>
                <a:spcPts val="4200"/>
              </a:lnSpc>
              <a:buFont typeface="Arial"/>
              <a:buChar char="•"/>
            </a:pPr>
            <a:r>
              <a:rPr lang="en-US" sz="3000" spc="213">
                <a:solidFill>
                  <a:srgbClr val="191919"/>
                </a:solidFill>
                <a:latin typeface="Glacial Indifference"/>
                <a:ea typeface="Glacial Indifference"/>
                <a:cs typeface="Glacial Indifference"/>
                <a:sym typeface="Glacial Indifference"/>
              </a:rPr>
              <a:t>Development of autonomous mobility services</a:t>
            </a:r>
          </a:p>
          <a:p>
            <a:pPr algn="l" marL="647700" indent="-323850" lvl="1">
              <a:lnSpc>
                <a:spcPts val="4200"/>
              </a:lnSpc>
              <a:buFont typeface="Arial"/>
              <a:buChar char="•"/>
            </a:pPr>
            <a:r>
              <a:rPr lang="en-US" sz="3000" spc="213">
                <a:solidFill>
                  <a:srgbClr val="191919"/>
                </a:solidFill>
                <a:latin typeface="Glacial Indifference"/>
                <a:ea typeface="Glacial Indifference"/>
                <a:cs typeface="Glacial Indifference"/>
                <a:sym typeface="Glacial Indifference"/>
              </a:rPr>
              <a:t>Expansion in emerging markets</a:t>
            </a:r>
          </a:p>
          <a:p>
            <a:pPr algn="l" marL="647700" indent="-323850" lvl="1">
              <a:lnSpc>
                <a:spcPts val="4200"/>
              </a:lnSpc>
              <a:spcBef>
                <a:spcPct val="0"/>
              </a:spcBef>
              <a:buFont typeface="Arial"/>
              <a:buChar char="•"/>
            </a:pPr>
            <a:r>
              <a:rPr lang="en-US" sz="3000" spc="213">
                <a:solidFill>
                  <a:srgbClr val="191919"/>
                </a:solidFill>
                <a:latin typeface="Glacial Indifference"/>
                <a:ea typeface="Glacial Indifference"/>
                <a:cs typeface="Glacial Indifference"/>
                <a:sym typeface="Glacial Indifference"/>
              </a:rPr>
              <a:t>Transition to electric vehicles and sustainable mobility</a:t>
            </a:r>
          </a:p>
        </p:txBody>
      </p:sp>
      <p:sp>
        <p:nvSpPr>
          <p:cNvPr name="TextBox 15" id="15"/>
          <p:cNvSpPr txBox="true"/>
          <p:nvPr/>
        </p:nvSpPr>
        <p:spPr>
          <a:xfrm rot="0">
            <a:off x="361901" y="210644"/>
            <a:ext cx="6183971" cy="827582"/>
          </a:xfrm>
          <a:prstGeom prst="rect">
            <a:avLst/>
          </a:prstGeom>
        </p:spPr>
        <p:txBody>
          <a:bodyPr anchor="t" rtlCol="false" tIns="0" lIns="0" bIns="0" rIns="0">
            <a:spAutoFit/>
          </a:bodyPr>
          <a:lstStyle/>
          <a:p>
            <a:pPr algn="l" marL="0" indent="0" lvl="0">
              <a:lnSpc>
                <a:spcPts val="6885"/>
              </a:lnSpc>
              <a:spcBef>
                <a:spcPct val="0"/>
              </a:spcBef>
            </a:pPr>
            <a:r>
              <a:rPr lang="en-US" sz="4918" spc="319">
                <a:solidFill>
                  <a:srgbClr val="F2F4F5"/>
                </a:solidFill>
                <a:latin typeface="Alata"/>
                <a:ea typeface="Alata"/>
                <a:cs typeface="Alata"/>
                <a:sym typeface="Alata"/>
              </a:rPr>
              <a:t>Opportunities</a:t>
            </a:r>
          </a:p>
        </p:txBody>
      </p:sp>
      <p:sp>
        <p:nvSpPr>
          <p:cNvPr name="TextBox 16" id="16"/>
          <p:cNvSpPr txBox="true"/>
          <p:nvPr/>
        </p:nvSpPr>
        <p:spPr>
          <a:xfrm rot="0">
            <a:off x="515901" y="6646186"/>
            <a:ext cx="11397885" cy="2746375"/>
          </a:xfrm>
          <a:prstGeom prst="rect">
            <a:avLst/>
          </a:prstGeom>
        </p:spPr>
        <p:txBody>
          <a:bodyPr anchor="t" rtlCol="false" tIns="0" lIns="0" bIns="0" rIns="0">
            <a:spAutoFit/>
          </a:bodyPr>
          <a:lstStyle/>
          <a:p>
            <a:pPr algn="l" marL="647700" indent="-323850" lvl="1">
              <a:lnSpc>
                <a:spcPts val="4200"/>
              </a:lnSpc>
              <a:buFont typeface="Arial"/>
              <a:buChar char="•"/>
            </a:pPr>
            <a:r>
              <a:rPr lang="en-US" sz="3000" spc="213">
                <a:solidFill>
                  <a:srgbClr val="191919"/>
                </a:solidFill>
                <a:latin typeface="Glacial Indifference"/>
                <a:ea typeface="Glacial Indifference"/>
                <a:cs typeface="Glacial Indifference"/>
                <a:sym typeface="Glacial Indifference"/>
              </a:rPr>
              <a:t>Regulatory constraints and unfavorable legislation</a:t>
            </a:r>
          </a:p>
          <a:p>
            <a:pPr algn="l" marL="647700" indent="-323850" lvl="1">
              <a:lnSpc>
                <a:spcPts val="4200"/>
              </a:lnSpc>
              <a:buFont typeface="Arial"/>
              <a:buChar char="•"/>
            </a:pPr>
            <a:r>
              <a:rPr lang="en-US" sz="3000" spc="213">
                <a:solidFill>
                  <a:srgbClr val="191919"/>
                </a:solidFill>
                <a:latin typeface="Glacial Indifference"/>
                <a:ea typeface="Glacial Indifference"/>
                <a:cs typeface="Glacial Indifference"/>
                <a:sym typeface="Glacial Indifference"/>
              </a:rPr>
              <a:t>Economic slowdown and decline in purchasing power</a:t>
            </a:r>
          </a:p>
          <a:p>
            <a:pPr algn="l" marL="647700" indent="-323850" lvl="1">
              <a:lnSpc>
                <a:spcPts val="4200"/>
              </a:lnSpc>
              <a:buFont typeface="Arial"/>
              <a:buChar char="•"/>
            </a:pPr>
            <a:r>
              <a:rPr lang="en-US" sz="3000" spc="213">
                <a:solidFill>
                  <a:srgbClr val="191919"/>
                </a:solidFill>
                <a:latin typeface="Glacial Indifference"/>
                <a:ea typeface="Glacial Indifference"/>
                <a:cs typeface="Glacial Indifference"/>
                <a:sym typeface="Glacial Indifference"/>
              </a:rPr>
              <a:t>Intense competition from other mobility platforms</a:t>
            </a:r>
          </a:p>
          <a:p>
            <a:pPr algn="l" marL="647700" indent="-323850" lvl="1">
              <a:lnSpc>
                <a:spcPts val="4200"/>
              </a:lnSpc>
              <a:buFont typeface="Arial"/>
              <a:buChar char="•"/>
            </a:pPr>
            <a:r>
              <a:rPr lang="en-US" sz="3000" spc="213">
                <a:solidFill>
                  <a:srgbClr val="191919"/>
                </a:solidFill>
                <a:latin typeface="Glacial Indifference"/>
                <a:ea typeface="Glacial Indifference"/>
                <a:cs typeface="Glacial Indifference"/>
                <a:sym typeface="Glacial Indifference"/>
              </a:rPr>
              <a:t>Dependence on drivers and growing dissatisfaction</a:t>
            </a:r>
          </a:p>
          <a:p>
            <a:pPr algn="l" marL="647700" indent="-323850" lvl="1">
              <a:lnSpc>
                <a:spcPts val="4200"/>
              </a:lnSpc>
              <a:spcBef>
                <a:spcPct val="0"/>
              </a:spcBef>
              <a:buFont typeface="Arial"/>
              <a:buChar char="•"/>
            </a:pPr>
            <a:r>
              <a:rPr lang="en-US" sz="3000" spc="213">
                <a:solidFill>
                  <a:srgbClr val="191919"/>
                </a:solidFill>
                <a:latin typeface="Glacial Indifference"/>
                <a:ea typeface="Glacial Indifference"/>
                <a:cs typeface="Glacial Indifference"/>
                <a:sym typeface="Glacial Indifference"/>
              </a:rPr>
              <a:t>Cybersecurity and data protection</a:t>
            </a:r>
          </a:p>
        </p:txBody>
      </p:sp>
      <p:sp>
        <p:nvSpPr>
          <p:cNvPr name="TextBox 17" id="17"/>
          <p:cNvSpPr txBox="true"/>
          <p:nvPr/>
        </p:nvSpPr>
        <p:spPr>
          <a:xfrm rot="0">
            <a:off x="515901" y="5361638"/>
            <a:ext cx="8787471" cy="827582"/>
          </a:xfrm>
          <a:prstGeom prst="rect">
            <a:avLst/>
          </a:prstGeom>
        </p:spPr>
        <p:txBody>
          <a:bodyPr anchor="t" rtlCol="false" tIns="0" lIns="0" bIns="0" rIns="0">
            <a:spAutoFit/>
          </a:bodyPr>
          <a:lstStyle/>
          <a:p>
            <a:pPr algn="l" marL="0" indent="0" lvl="0">
              <a:lnSpc>
                <a:spcPts val="6885"/>
              </a:lnSpc>
              <a:spcBef>
                <a:spcPct val="0"/>
              </a:spcBef>
            </a:pPr>
            <a:r>
              <a:rPr lang="en-US" sz="4918" spc="319">
                <a:solidFill>
                  <a:srgbClr val="F2F4F5"/>
                </a:solidFill>
                <a:latin typeface="Alata"/>
                <a:ea typeface="Alata"/>
                <a:cs typeface="Alata"/>
                <a:sym typeface="Alata"/>
              </a:rPr>
              <a:t>Risks</a:t>
            </a:r>
          </a:p>
        </p:txBody>
      </p:sp>
      <p:sp>
        <p:nvSpPr>
          <p:cNvPr name="Freeform 18" id="18"/>
          <p:cNvSpPr/>
          <p:nvPr/>
        </p:nvSpPr>
        <p:spPr>
          <a:xfrm flipH="false" flipV="false" rot="0">
            <a:off x="15990438" y="48766"/>
            <a:ext cx="2297562" cy="2297562"/>
          </a:xfrm>
          <a:custGeom>
            <a:avLst/>
            <a:gdLst/>
            <a:ahLst/>
            <a:cxnLst/>
            <a:rect r="r" b="b" t="t" l="l"/>
            <a:pathLst>
              <a:path h="2297562" w="2297562">
                <a:moveTo>
                  <a:pt x="0" y="0"/>
                </a:moveTo>
                <a:lnTo>
                  <a:pt x="2297562" y="0"/>
                </a:lnTo>
                <a:lnTo>
                  <a:pt x="2297562" y="2297562"/>
                </a:lnTo>
                <a:lnTo>
                  <a:pt x="0" y="2297562"/>
                </a:lnTo>
                <a:lnTo>
                  <a:pt x="0" y="0"/>
                </a:lnTo>
                <a:close/>
              </a:path>
            </a:pathLst>
          </a:custGeom>
          <a:blipFill>
            <a:blip r:embed="rId7"/>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233288" y="8235759"/>
            <a:ext cx="11699325" cy="1310604"/>
          </a:xfrm>
          <a:custGeom>
            <a:avLst/>
            <a:gdLst/>
            <a:ahLst/>
            <a:cxnLst/>
            <a:rect r="r" b="b" t="t" l="l"/>
            <a:pathLst>
              <a:path h="1310604" w="11699325">
                <a:moveTo>
                  <a:pt x="0" y="0"/>
                </a:moveTo>
                <a:lnTo>
                  <a:pt x="11699325" y="0"/>
                </a:lnTo>
                <a:lnTo>
                  <a:pt x="11699325" y="1310604"/>
                </a:lnTo>
                <a:lnTo>
                  <a:pt x="0" y="1310604"/>
                </a:lnTo>
                <a:lnTo>
                  <a:pt x="0" y="0"/>
                </a:lnTo>
                <a:close/>
              </a:path>
            </a:pathLst>
          </a:custGeom>
          <a:blipFill>
            <a:blip r:embed="rId2"/>
            <a:stretch>
              <a:fillRect l="0" t="-76301" r="0" b="0"/>
            </a:stretch>
          </a:blipFill>
        </p:spPr>
      </p:sp>
      <p:sp>
        <p:nvSpPr>
          <p:cNvPr name="Freeform 3" id="3"/>
          <p:cNvSpPr/>
          <p:nvPr/>
        </p:nvSpPr>
        <p:spPr>
          <a:xfrm flipH="false" flipV="false" rot="7583472">
            <a:off x="12305534" y="5954564"/>
            <a:ext cx="11240180" cy="5872994"/>
          </a:xfrm>
          <a:custGeom>
            <a:avLst/>
            <a:gdLst/>
            <a:ahLst/>
            <a:cxnLst/>
            <a:rect r="r" b="b" t="t" l="l"/>
            <a:pathLst>
              <a:path h="5872994" w="11240180">
                <a:moveTo>
                  <a:pt x="0" y="0"/>
                </a:moveTo>
                <a:lnTo>
                  <a:pt x="11240180" y="0"/>
                </a:lnTo>
                <a:lnTo>
                  <a:pt x="11240180" y="5872994"/>
                </a:lnTo>
                <a:lnTo>
                  <a:pt x="0" y="5872994"/>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7583472">
            <a:off x="-4825127" y="5217965"/>
            <a:ext cx="8002796" cy="4181461"/>
          </a:xfrm>
          <a:custGeom>
            <a:avLst/>
            <a:gdLst/>
            <a:ahLst/>
            <a:cxnLst/>
            <a:rect r="r" b="b" t="t" l="l"/>
            <a:pathLst>
              <a:path h="4181461" w="8002796">
                <a:moveTo>
                  <a:pt x="0" y="0"/>
                </a:moveTo>
                <a:lnTo>
                  <a:pt x="8002796" y="0"/>
                </a:lnTo>
                <a:lnTo>
                  <a:pt x="8002796" y="4181461"/>
                </a:lnTo>
                <a:lnTo>
                  <a:pt x="0" y="4181461"/>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0" y="0"/>
            <a:ext cx="18427722" cy="6266297"/>
          </a:xfrm>
          <a:custGeom>
            <a:avLst/>
            <a:gdLst/>
            <a:ahLst/>
            <a:cxnLst/>
            <a:rect r="r" b="b" t="t" l="l"/>
            <a:pathLst>
              <a:path h="6266297" w="18427722">
                <a:moveTo>
                  <a:pt x="0" y="0"/>
                </a:moveTo>
                <a:lnTo>
                  <a:pt x="18427722" y="0"/>
                </a:lnTo>
                <a:lnTo>
                  <a:pt x="18427722" y="6266297"/>
                </a:lnTo>
                <a:lnTo>
                  <a:pt x="0" y="6266297"/>
                </a:lnTo>
                <a:lnTo>
                  <a:pt x="0" y="0"/>
                </a:lnTo>
                <a:close/>
              </a:path>
            </a:pathLst>
          </a:custGeom>
          <a:blipFill>
            <a:blip r:embed="rId5"/>
            <a:stretch>
              <a:fillRect l="0" t="-38269" r="0" b="-57658"/>
            </a:stretch>
          </a:blipFill>
        </p:spPr>
      </p:sp>
      <p:sp>
        <p:nvSpPr>
          <p:cNvPr name="Freeform 6" id="6"/>
          <p:cNvSpPr/>
          <p:nvPr/>
        </p:nvSpPr>
        <p:spPr>
          <a:xfrm flipH="false" flipV="false" rot="0">
            <a:off x="2286911" y="1747346"/>
            <a:ext cx="13106467" cy="7368550"/>
          </a:xfrm>
          <a:custGeom>
            <a:avLst/>
            <a:gdLst/>
            <a:ahLst/>
            <a:cxnLst/>
            <a:rect r="r" b="b" t="t" l="l"/>
            <a:pathLst>
              <a:path h="7368550" w="13106467">
                <a:moveTo>
                  <a:pt x="0" y="0"/>
                </a:moveTo>
                <a:lnTo>
                  <a:pt x="13106467" y="0"/>
                </a:lnTo>
                <a:lnTo>
                  <a:pt x="13106467" y="7368550"/>
                </a:lnTo>
                <a:lnTo>
                  <a:pt x="0" y="73685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690206" y="2818136"/>
            <a:ext cx="6042338" cy="6440164"/>
          </a:xfrm>
          <a:custGeom>
            <a:avLst/>
            <a:gdLst/>
            <a:ahLst/>
            <a:cxnLst/>
            <a:rect r="r" b="b" t="t" l="l"/>
            <a:pathLst>
              <a:path h="6440164" w="6042338">
                <a:moveTo>
                  <a:pt x="0" y="0"/>
                </a:moveTo>
                <a:lnTo>
                  <a:pt x="6042338" y="0"/>
                </a:lnTo>
                <a:lnTo>
                  <a:pt x="6042338" y="6440164"/>
                </a:lnTo>
                <a:lnTo>
                  <a:pt x="0" y="6440164"/>
                </a:lnTo>
                <a:lnTo>
                  <a:pt x="0" y="0"/>
                </a:lnTo>
                <a:close/>
              </a:path>
            </a:pathLst>
          </a:custGeom>
          <a:blipFill>
            <a:blip r:embed="rId8">
              <a:alphaModFix amt="15000"/>
              <a:extLst>
                <a:ext uri="{96DAC541-7B7A-43D3-8B79-37D633B846F1}">
                  <asvg:svgBlip xmlns:asvg="http://schemas.microsoft.com/office/drawing/2016/SVG/main" r:embed="rId9"/>
                </a:ext>
              </a:extLst>
            </a:blip>
            <a:stretch>
              <a:fillRect l="0" t="0" r="-61565" b="-49879"/>
            </a:stretch>
          </a:blipFill>
          <a:ln cap="sq">
            <a:noFill/>
            <a:prstDash val="solid"/>
            <a:miter/>
          </a:ln>
        </p:spPr>
      </p:sp>
      <p:sp>
        <p:nvSpPr>
          <p:cNvPr name="Freeform 8" id="8"/>
          <p:cNvSpPr/>
          <p:nvPr/>
        </p:nvSpPr>
        <p:spPr>
          <a:xfrm flipH="false" flipV="false" rot="0">
            <a:off x="4017731" y="1917150"/>
            <a:ext cx="9644827" cy="7028943"/>
          </a:xfrm>
          <a:custGeom>
            <a:avLst/>
            <a:gdLst/>
            <a:ahLst/>
            <a:cxnLst/>
            <a:rect r="r" b="b" t="t" l="l"/>
            <a:pathLst>
              <a:path h="7028943" w="9644827">
                <a:moveTo>
                  <a:pt x="0" y="0"/>
                </a:moveTo>
                <a:lnTo>
                  <a:pt x="9644827" y="0"/>
                </a:lnTo>
                <a:lnTo>
                  <a:pt x="9644827" y="7028942"/>
                </a:lnTo>
                <a:lnTo>
                  <a:pt x="0" y="7028942"/>
                </a:lnTo>
                <a:lnTo>
                  <a:pt x="0" y="0"/>
                </a:lnTo>
                <a:close/>
              </a:path>
            </a:pathLst>
          </a:custGeom>
          <a:blipFill>
            <a:blip r:embed="rId10"/>
            <a:stretch>
              <a:fillRect l="0" t="0" r="0" b="0"/>
            </a:stretch>
          </a:blipFill>
        </p:spPr>
      </p:sp>
      <p:sp>
        <p:nvSpPr>
          <p:cNvPr name="Freeform 9" id="9"/>
          <p:cNvSpPr/>
          <p:nvPr/>
        </p:nvSpPr>
        <p:spPr>
          <a:xfrm flipH="false" flipV="false" rot="0">
            <a:off x="9690206" y="4371311"/>
            <a:ext cx="1240483" cy="1240483"/>
          </a:xfrm>
          <a:custGeom>
            <a:avLst/>
            <a:gdLst/>
            <a:ahLst/>
            <a:cxnLst/>
            <a:rect r="r" b="b" t="t" l="l"/>
            <a:pathLst>
              <a:path h="1240483" w="1240483">
                <a:moveTo>
                  <a:pt x="0" y="0"/>
                </a:moveTo>
                <a:lnTo>
                  <a:pt x="1240484" y="0"/>
                </a:lnTo>
                <a:lnTo>
                  <a:pt x="1240484" y="1240483"/>
                </a:lnTo>
                <a:lnTo>
                  <a:pt x="0" y="1240483"/>
                </a:lnTo>
                <a:lnTo>
                  <a:pt x="0" y="0"/>
                </a:lnTo>
                <a:close/>
              </a:path>
            </a:pathLst>
          </a:custGeom>
          <a:blipFill>
            <a:blip r:embed="rId11"/>
            <a:stretch>
              <a:fillRect l="0" t="0" r="0" b="0"/>
            </a:stretch>
          </a:blipFill>
        </p:spPr>
      </p:sp>
      <p:sp>
        <p:nvSpPr>
          <p:cNvPr name="Freeform 10" id="10">
            <a:hlinkClick r:id="rId13" tooltip="https://www.google.com/imgres?q=identit%C3%A9%20visuelle%20bolt%20logo&amp;imgurl=https%3A%2F%2Fupload.wikimedia.org%2Fwikipedia%2Fcommons%2F1%2F17%2FBolt_logo.png&amp;imgrefurl=https%3A%2F%2Ffr.wikipedia.org%2Fwiki%2FFichier%3ABolt_logo.png&amp;docid=yg_SaBPqMXE7_M&amp;tbnid=xTmnZRtZTt422M&amp;vet=12ahUKEwiK4OuOzPCLAxVcaqQEHdVQCkQQM3oECB0QAA..i&amp;w=1447&amp;h=849&amp;hcb=2&amp;ved=2ahUKEwiK4OuOzPCLAxVcaqQEHdVQCkQQM3oECB0QAA"/>
          </p:cNvPr>
          <p:cNvSpPr/>
          <p:nvPr/>
        </p:nvSpPr>
        <p:spPr>
          <a:xfrm flipH="false" flipV="false" rot="0">
            <a:off x="12078021" y="3241934"/>
            <a:ext cx="1266709" cy="1227819"/>
          </a:xfrm>
          <a:custGeom>
            <a:avLst/>
            <a:gdLst/>
            <a:ahLst/>
            <a:cxnLst/>
            <a:rect r="r" b="b" t="t" l="l"/>
            <a:pathLst>
              <a:path h="1227819" w="1266709">
                <a:moveTo>
                  <a:pt x="0" y="0"/>
                </a:moveTo>
                <a:lnTo>
                  <a:pt x="1266709" y="0"/>
                </a:lnTo>
                <a:lnTo>
                  <a:pt x="1266709" y="1227819"/>
                </a:lnTo>
                <a:lnTo>
                  <a:pt x="0" y="1227819"/>
                </a:lnTo>
                <a:lnTo>
                  <a:pt x="0" y="0"/>
                </a:lnTo>
                <a:close/>
              </a:path>
            </a:pathLst>
          </a:custGeom>
          <a:blipFill>
            <a:blip r:embed="rId12"/>
            <a:stretch>
              <a:fillRect l="0" t="0" r="0" b="0"/>
            </a:stretch>
          </a:blipFill>
        </p:spPr>
      </p:sp>
      <p:sp>
        <p:nvSpPr>
          <p:cNvPr name="Freeform 11" id="11"/>
          <p:cNvSpPr/>
          <p:nvPr/>
        </p:nvSpPr>
        <p:spPr>
          <a:xfrm flipH="false" flipV="false" rot="0">
            <a:off x="9082951" y="3410309"/>
            <a:ext cx="1517927" cy="891070"/>
          </a:xfrm>
          <a:custGeom>
            <a:avLst/>
            <a:gdLst/>
            <a:ahLst/>
            <a:cxnLst/>
            <a:rect r="r" b="b" t="t" l="l"/>
            <a:pathLst>
              <a:path h="891070" w="1517927">
                <a:moveTo>
                  <a:pt x="0" y="0"/>
                </a:moveTo>
                <a:lnTo>
                  <a:pt x="1517926" y="0"/>
                </a:lnTo>
                <a:lnTo>
                  <a:pt x="1517926" y="891069"/>
                </a:lnTo>
                <a:lnTo>
                  <a:pt x="0" y="891069"/>
                </a:lnTo>
                <a:lnTo>
                  <a:pt x="0" y="0"/>
                </a:lnTo>
                <a:close/>
              </a:path>
            </a:pathLst>
          </a:custGeom>
          <a:blipFill>
            <a:blip r:embed="rId14"/>
            <a:stretch>
              <a:fillRect l="0" t="0" r="0" b="0"/>
            </a:stretch>
          </a:blipFill>
        </p:spPr>
      </p:sp>
      <p:sp>
        <p:nvSpPr>
          <p:cNvPr name="Freeform 12" id="12"/>
          <p:cNvSpPr/>
          <p:nvPr/>
        </p:nvSpPr>
        <p:spPr>
          <a:xfrm flipH="false" flipV="false" rot="0">
            <a:off x="6930476" y="7561403"/>
            <a:ext cx="1599752" cy="1064562"/>
          </a:xfrm>
          <a:custGeom>
            <a:avLst/>
            <a:gdLst/>
            <a:ahLst/>
            <a:cxnLst/>
            <a:rect r="r" b="b" t="t" l="l"/>
            <a:pathLst>
              <a:path h="1064562" w="1599752">
                <a:moveTo>
                  <a:pt x="0" y="0"/>
                </a:moveTo>
                <a:lnTo>
                  <a:pt x="1599752" y="0"/>
                </a:lnTo>
                <a:lnTo>
                  <a:pt x="1599752" y="1064562"/>
                </a:lnTo>
                <a:lnTo>
                  <a:pt x="0" y="1064562"/>
                </a:lnTo>
                <a:lnTo>
                  <a:pt x="0" y="0"/>
                </a:lnTo>
                <a:close/>
              </a:path>
            </a:pathLst>
          </a:custGeom>
          <a:blipFill>
            <a:blip r:embed="rId15"/>
            <a:stretch>
              <a:fillRect l="0" t="0" r="0" b="0"/>
            </a:stretch>
          </a:blipFill>
        </p:spPr>
      </p:sp>
      <p:sp>
        <p:nvSpPr>
          <p:cNvPr name="Freeform 13" id="13"/>
          <p:cNvSpPr/>
          <p:nvPr/>
        </p:nvSpPr>
        <p:spPr>
          <a:xfrm flipH="false" flipV="false" rot="0">
            <a:off x="7292960" y="4804671"/>
            <a:ext cx="1789991" cy="807123"/>
          </a:xfrm>
          <a:custGeom>
            <a:avLst/>
            <a:gdLst/>
            <a:ahLst/>
            <a:cxnLst/>
            <a:rect r="r" b="b" t="t" l="l"/>
            <a:pathLst>
              <a:path h="807123" w="1789991">
                <a:moveTo>
                  <a:pt x="0" y="0"/>
                </a:moveTo>
                <a:lnTo>
                  <a:pt x="1789991" y="0"/>
                </a:lnTo>
                <a:lnTo>
                  <a:pt x="1789991" y="807123"/>
                </a:lnTo>
                <a:lnTo>
                  <a:pt x="0" y="80712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4" id="14"/>
          <p:cNvSpPr txBox="true"/>
          <p:nvPr/>
        </p:nvSpPr>
        <p:spPr>
          <a:xfrm rot="0">
            <a:off x="2118148" y="552911"/>
            <a:ext cx="10411038" cy="1194436"/>
          </a:xfrm>
          <a:prstGeom prst="rect">
            <a:avLst/>
          </a:prstGeom>
        </p:spPr>
        <p:txBody>
          <a:bodyPr anchor="t" rtlCol="false" tIns="0" lIns="0" bIns="0" rIns="0">
            <a:spAutoFit/>
          </a:bodyPr>
          <a:lstStyle/>
          <a:p>
            <a:pPr algn="ctr" marL="0" indent="0" lvl="0">
              <a:lnSpc>
                <a:spcPts val="9764"/>
              </a:lnSpc>
              <a:spcBef>
                <a:spcPct val="0"/>
              </a:spcBef>
            </a:pPr>
            <a:r>
              <a:rPr lang="en-US" sz="6974">
                <a:solidFill>
                  <a:srgbClr val="000000"/>
                </a:solidFill>
                <a:latin typeface="Alata"/>
                <a:ea typeface="Alata"/>
                <a:cs typeface="Alata"/>
                <a:sym typeface="Alata"/>
              </a:rPr>
              <a:t>Position of Uber</a:t>
            </a:r>
          </a:p>
        </p:txBody>
      </p:sp>
      <p:sp>
        <p:nvSpPr>
          <p:cNvPr name="TextBox 15" id="15"/>
          <p:cNvSpPr txBox="true"/>
          <p:nvPr/>
        </p:nvSpPr>
        <p:spPr>
          <a:xfrm rot="0">
            <a:off x="2087441" y="656039"/>
            <a:ext cx="10411038" cy="1194436"/>
          </a:xfrm>
          <a:prstGeom prst="rect">
            <a:avLst/>
          </a:prstGeom>
        </p:spPr>
        <p:txBody>
          <a:bodyPr anchor="t" rtlCol="false" tIns="0" lIns="0" bIns="0" rIns="0">
            <a:spAutoFit/>
          </a:bodyPr>
          <a:lstStyle/>
          <a:p>
            <a:pPr algn="ctr" marL="0" indent="0" lvl="0">
              <a:lnSpc>
                <a:spcPts val="9764"/>
              </a:lnSpc>
              <a:spcBef>
                <a:spcPct val="0"/>
              </a:spcBef>
            </a:pPr>
            <a:r>
              <a:rPr lang="en-US" sz="6974">
                <a:solidFill>
                  <a:srgbClr val="FFFFFF"/>
                </a:solidFill>
                <a:latin typeface="Alata"/>
                <a:ea typeface="Alata"/>
                <a:cs typeface="Alata"/>
                <a:sym typeface="Alata"/>
              </a:rPr>
              <a:t>Position of Uber</a:t>
            </a:r>
          </a:p>
        </p:txBody>
      </p:sp>
      <p:sp>
        <p:nvSpPr>
          <p:cNvPr name="Freeform 16" id="16"/>
          <p:cNvSpPr/>
          <p:nvPr/>
        </p:nvSpPr>
        <p:spPr>
          <a:xfrm flipH="false" flipV="false" rot="0">
            <a:off x="15990438" y="0"/>
            <a:ext cx="2297562" cy="2297562"/>
          </a:xfrm>
          <a:custGeom>
            <a:avLst/>
            <a:gdLst/>
            <a:ahLst/>
            <a:cxnLst/>
            <a:rect r="r" b="b" t="t" l="l"/>
            <a:pathLst>
              <a:path h="2297562" w="2297562">
                <a:moveTo>
                  <a:pt x="0" y="0"/>
                </a:moveTo>
                <a:lnTo>
                  <a:pt x="2297562" y="0"/>
                </a:lnTo>
                <a:lnTo>
                  <a:pt x="2297562" y="2297562"/>
                </a:lnTo>
                <a:lnTo>
                  <a:pt x="0" y="2297562"/>
                </a:lnTo>
                <a:lnTo>
                  <a:pt x="0" y="0"/>
                </a:lnTo>
                <a:close/>
              </a:path>
            </a:pathLst>
          </a:custGeom>
          <a:blipFill>
            <a:blip r:embed="rId18"/>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DAGgrYDo_SQ</dc:identifier>
  <dcterms:modified xsi:type="dcterms:W3CDTF">2011-08-01T06:04:30Z</dcterms:modified>
  <cp:revision>1</cp:revision>
  <dc:title>Black Modern Professional Business Project Presentation</dc:title>
</cp:coreProperties>
</file>